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sldIdLst>
    <p:sldId id="256" r:id="rId2"/>
    <p:sldId id="263" r:id="rId3"/>
    <p:sldId id="257" r:id="rId4"/>
    <p:sldId id="266" r:id="rId5"/>
    <p:sldId id="261" r:id="rId6"/>
    <p:sldId id="267" r:id="rId7"/>
    <p:sldId id="262" r:id="rId8"/>
    <p:sldId id="264" r:id="rId9"/>
    <p:sldId id="275" r:id="rId10"/>
    <p:sldId id="278" r:id="rId11"/>
    <p:sldId id="265" r:id="rId12"/>
    <p:sldId id="269" r:id="rId13"/>
    <p:sldId id="270" r:id="rId14"/>
    <p:sldId id="271" r:id="rId15"/>
    <p:sldId id="272" r:id="rId16"/>
    <p:sldId id="280" r:id="rId17"/>
    <p:sldId id="274" r:id="rId18"/>
    <p:sldId id="279" r:id="rId19"/>
    <p:sldId id="28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A79152E-4343-4006-AFDB-04B9D040E8DF}">
          <p14:sldIdLst>
            <p14:sldId id="256"/>
            <p14:sldId id="263"/>
            <p14:sldId id="257"/>
            <p14:sldId id="266"/>
            <p14:sldId id="261"/>
            <p14:sldId id="267"/>
            <p14:sldId id="262"/>
            <p14:sldId id="264"/>
            <p14:sldId id="275"/>
            <p14:sldId id="278"/>
            <p14:sldId id="265"/>
            <p14:sldId id="269"/>
            <p14:sldId id="270"/>
            <p14:sldId id="271"/>
            <p14:sldId id="272"/>
            <p14:sldId id="280"/>
            <p14:sldId id="274"/>
            <p14:sldId id="279"/>
            <p14:sldId id="281"/>
          </p14:sldIdLst>
        </p14:section>
        <p14:section name="Naamloze sectie" id="{64CA2B08-F177-46B4-86B0-36148E40BEB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1" clrIdx="0">
    <p:extLst>
      <p:ext uri="{19B8F6BF-5375-455C-9EA6-DF929625EA0E}">
        <p15:presenceInfo xmlns:p15="http://schemas.microsoft.com/office/powerpoint/2012/main" userId="S::bk.cuperus@noorderpoort.nl::f193c73d-8502-44bf-86a8-8692661bd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6"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EE604-49EB-406A-9BAF-C3DFADF2470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33389A-5F61-49A4-9108-B7A506837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75D6C9-8238-4BB4-8CB8-C2ECD71E640E}"/>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01BC612D-950B-48C7-A330-2911335F32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A6AA1-0CEE-4637-A761-50825B09D4C3}"/>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300387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1EB14-4C40-4F67-B814-0010000F431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8EFB1FD-F3AC-4BBE-9548-CB9EBC19A7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AF07CF-7BF6-411C-967C-D21ED99D2A5B}"/>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130FD6E6-9891-464A-8302-75962E33C8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0D2C19-BFC4-46D9-BBDD-88652B0B2CAA}"/>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281192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3DB0010-5A13-415C-BCA5-152DFA9097E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1C43271-EE2E-4E11-8A2E-3DA1F2D4662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83405F-7DD8-475F-973D-C068E978477C}"/>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37E19200-1BB4-496F-BB34-B03C8EDABD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ED3AC0-8CFC-4CED-985D-3A71B512E727}"/>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268909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54697-7567-4C97-BCE6-8789A3A7C0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419C2B-256D-42F0-8774-FB73C5FDFA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1D9149-2179-4859-833E-8304F7F913B0}"/>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489F2EDE-59F8-4127-B347-D717E69453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A72E40-4FCF-4A65-9A25-1D815D4AD227}"/>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316130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91F2B-58B5-4F7C-9FBD-B1F3CDD3FF7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02201A-E92C-4E0D-878B-316FDBFCC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C6402FD-99D4-407F-B720-A1F3660B882E}"/>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9640DECE-8B90-4AF9-8312-A8FA89595D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229237C-27CF-43BC-99DA-DF0A0C617534}"/>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330464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06D1F-A181-456E-9F82-0D2C66C73AB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A730C-B0C1-4322-B209-2B473E5D015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4F1F1A-93E4-47EE-B84C-3F2BB4159A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7E74FD5-F6E6-4D18-8E54-5007E8B151A2}"/>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BC83F858-CDD2-4879-8D2E-DBC3F4B8FA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CB3509-6531-4AA6-8204-67B049D72603}"/>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222428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778FC-EB32-4F7B-8D45-2BBCB1ABC70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547A5B3-A142-413C-A250-5EE221A28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16DF937-9D3B-4916-8074-6DB13109C29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B6C2549-BFFA-4C98-91ED-2F69E9553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7354A3-C8E9-49CE-99B1-9D857A69AE4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9AB82FF-5115-462D-AE4C-BA6220A62707}"/>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8" name="Tijdelijke aanduiding voor voettekst 7">
            <a:extLst>
              <a:ext uri="{FF2B5EF4-FFF2-40B4-BE49-F238E27FC236}">
                <a16:creationId xmlns:a16="http://schemas.microsoft.com/office/drawing/2014/main" id="{7AA6AD77-59E6-40D7-BC9B-581D0549BA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EB4ED89-B485-486B-B61B-70F20E8E24B6}"/>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3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53562-E083-4D9E-93E4-657BE1DB273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DF2AEF0-406C-4621-BDE3-FA2F4F01D949}"/>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4" name="Tijdelijke aanduiding voor voettekst 3">
            <a:extLst>
              <a:ext uri="{FF2B5EF4-FFF2-40B4-BE49-F238E27FC236}">
                <a16:creationId xmlns:a16="http://schemas.microsoft.com/office/drawing/2014/main" id="{222CAAE2-B9DA-4B30-9029-12975FE7CC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E43AF25-167C-4E0C-8DE5-92D1DBFD0E5D}"/>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2473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042C502-A482-4DBB-9F78-C0F4234180D3}"/>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3" name="Tijdelijke aanduiding voor voettekst 2">
            <a:extLst>
              <a:ext uri="{FF2B5EF4-FFF2-40B4-BE49-F238E27FC236}">
                <a16:creationId xmlns:a16="http://schemas.microsoft.com/office/drawing/2014/main" id="{2E03912B-9743-47E9-894D-FEB6A9943AB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CE6318-C4EB-458F-9F70-0D654A1C6870}"/>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341657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5F0A5-CDCC-407B-973C-2EA58D28C8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376FE1C-566F-4807-978E-7FABCFA15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ACE5C0-2656-4D36-99E0-9BA1B5011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D0DE21-7F02-4D5E-BC6C-FC3A30B8F711}"/>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ECEDDD66-8C8B-4D67-86AB-D4BC92C5A4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DB749-A0DD-4C81-A157-E314C3762839}"/>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84712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EF19E-2C4D-4B63-90D7-59AF837C845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F4C1A04-D8E6-4871-A73B-E765BABC8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CE06E65-4A33-48CD-B993-D057D3DB6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3513C8-B8A6-4801-8891-6B7D5EFAA209}"/>
              </a:ext>
            </a:extLst>
          </p:cNvPr>
          <p:cNvSpPr>
            <a:spLocks noGrp="1"/>
          </p:cNvSpPr>
          <p:nvPr>
            <p:ph type="dt" sz="half" idx="10"/>
          </p:nvPr>
        </p:nvSpPr>
        <p:spPr/>
        <p:txBody>
          <a:bodyPr/>
          <a:lstStyle/>
          <a:p>
            <a:fld id="{12B834A3-DDEB-454B-AED0-CC66F94D90AB}" type="datetimeFigureOut">
              <a:rPr lang="nl-NL" smtClean="0"/>
              <a:t>29-10-2020</a:t>
            </a:fld>
            <a:endParaRPr lang="nl-NL"/>
          </a:p>
        </p:txBody>
      </p:sp>
      <p:sp>
        <p:nvSpPr>
          <p:cNvPr id="6" name="Tijdelijke aanduiding voor voettekst 5">
            <a:extLst>
              <a:ext uri="{FF2B5EF4-FFF2-40B4-BE49-F238E27FC236}">
                <a16:creationId xmlns:a16="http://schemas.microsoft.com/office/drawing/2014/main" id="{5C89A385-472E-4E51-819E-54BFF32244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1B95BE-7DD2-4737-8D66-92CB37113569}"/>
              </a:ext>
            </a:extLst>
          </p:cNvPr>
          <p:cNvSpPr>
            <a:spLocks noGrp="1"/>
          </p:cNvSpPr>
          <p:nvPr>
            <p:ph type="sldNum" sz="quarter" idx="12"/>
          </p:nvPr>
        </p:nvSpPr>
        <p:spPr/>
        <p:txBody>
          <a:bodyPr/>
          <a:lstStyle/>
          <a:p>
            <a:fld id="{DD87AE91-7482-44DF-B752-C2684E46360E}" type="slidenum">
              <a:rPr lang="nl-NL" smtClean="0"/>
              <a:t>‹nr.›</a:t>
            </a:fld>
            <a:endParaRPr lang="nl-NL"/>
          </a:p>
        </p:txBody>
      </p:sp>
    </p:spTree>
    <p:extLst>
      <p:ext uri="{BB962C8B-B14F-4D97-AF65-F5344CB8AC3E}">
        <p14:creationId xmlns:p14="http://schemas.microsoft.com/office/powerpoint/2010/main" val="12141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FCC377-E91A-4A66-97C1-0119CF2F7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F3FB7B4-9AD5-4F5E-81CE-5F8EAB0D9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FD3656-2867-4298-97B1-C13DD644C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834A3-DDEB-454B-AED0-CC66F94D90AB}" type="datetimeFigureOut">
              <a:rPr lang="nl-NL" smtClean="0"/>
              <a:t>29-10-2020</a:t>
            </a:fld>
            <a:endParaRPr lang="nl-NL"/>
          </a:p>
        </p:txBody>
      </p:sp>
      <p:sp>
        <p:nvSpPr>
          <p:cNvPr id="5" name="Tijdelijke aanduiding voor voettekst 4">
            <a:extLst>
              <a:ext uri="{FF2B5EF4-FFF2-40B4-BE49-F238E27FC236}">
                <a16:creationId xmlns:a16="http://schemas.microsoft.com/office/drawing/2014/main" id="{CEB8C37D-B6E2-4DF7-8B91-857171D9D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D384FE8-18DC-4A74-8C3D-E99FF7480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7AE91-7482-44DF-B752-C2684E46360E}" type="slidenum">
              <a:rPr lang="nl-NL" smtClean="0"/>
              <a:t>‹nr.›</a:t>
            </a:fld>
            <a:endParaRPr lang="nl-NL"/>
          </a:p>
        </p:txBody>
      </p:sp>
    </p:spTree>
    <p:extLst>
      <p:ext uri="{BB962C8B-B14F-4D97-AF65-F5344CB8AC3E}">
        <p14:creationId xmlns:p14="http://schemas.microsoft.com/office/powerpoint/2010/main" val="86902683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uisarts.nl/urine-incontinenti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A402BAFB-EE9B-4690-89E2-782084FA82A1}"/>
              </a:ext>
            </a:extLst>
          </p:cNvPr>
          <p:cNvSpPr>
            <a:spLocks noGrp="1"/>
          </p:cNvSpPr>
          <p:nvPr>
            <p:ph type="ctrTitle"/>
          </p:nvPr>
        </p:nvSpPr>
        <p:spPr>
          <a:xfrm>
            <a:off x="8842248" y="1481328"/>
            <a:ext cx="2926080" cy="2468880"/>
          </a:xfrm>
        </p:spPr>
        <p:txBody>
          <a:bodyPr>
            <a:normAutofit/>
          </a:bodyPr>
          <a:lstStyle/>
          <a:p>
            <a:pPr algn="l"/>
            <a:r>
              <a:rPr lang="nl-NL" sz="4000" b="1" dirty="0">
                <a:solidFill>
                  <a:srgbClr val="0070C0"/>
                </a:solidFill>
              </a:rPr>
              <a:t>Urinewegen</a:t>
            </a:r>
            <a:br>
              <a:rPr lang="nl-NL" sz="4000" b="1" dirty="0">
                <a:solidFill>
                  <a:srgbClr val="0070C0"/>
                </a:solidFill>
              </a:rPr>
            </a:br>
            <a:r>
              <a:rPr lang="nl-NL" sz="2200" b="1" dirty="0">
                <a:solidFill>
                  <a:srgbClr val="0070C0"/>
                </a:solidFill>
              </a:rPr>
              <a:t>incontinentie</a:t>
            </a:r>
            <a:br>
              <a:rPr lang="nl-NL" sz="2200" b="1" dirty="0">
                <a:solidFill>
                  <a:srgbClr val="0070C0"/>
                </a:solidFill>
              </a:rPr>
            </a:br>
            <a:r>
              <a:rPr lang="nl-NL" sz="2200" b="1" dirty="0">
                <a:solidFill>
                  <a:srgbClr val="0070C0"/>
                </a:solidFill>
              </a:rPr>
              <a:t>bedplassen</a:t>
            </a:r>
            <a:br>
              <a:rPr lang="nl-NL" sz="2200" b="1" dirty="0">
                <a:solidFill>
                  <a:srgbClr val="0070C0"/>
                </a:solidFill>
              </a:rPr>
            </a:br>
            <a:r>
              <a:rPr lang="nl-NL" sz="2200" b="1" dirty="0">
                <a:solidFill>
                  <a:srgbClr val="0070C0"/>
                </a:solidFill>
              </a:rPr>
              <a:t>erectieproblemen </a:t>
            </a:r>
          </a:p>
        </p:txBody>
      </p:sp>
      <p:sp>
        <p:nvSpPr>
          <p:cNvPr id="3" name="Ondertitel 2">
            <a:extLst>
              <a:ext uri="{FF2B5EF4-FFF2-40B4-BE49-F238E27FC236}">
                <a16:creationId xmlns:a16="http://schemas.microsoft.com/office/drawing/2014/main" id="{C02C3BD2-41B6-487F-87EC-1A6330A8B092}"/>
              </a:ext>
            </a:extLst>
          </p:cNvPr>
          <p:cNvSpPr>
            <a:spLocks noGrp="1"/>
          </p:cNvSpPr>
          <p:nvPr>
            <p:ph type="subTitle" idx="1"/>
          </p:nvPr>
        </p:nvSpPr>
        <p:spPr>
          <a:xfrm>
            <a:off x="8842248" y="4078224"/>
            <a:ext cx="2926080" cy="1307592"/>
          </a:xfrm>
        </p:spPr>
        <p:txBody>
          <a:bodyPr>
            <a:normAutofit/>
          </a:bodyPr>
          <a:lstStyle/>
          <a:p>
            <a:pPr algn="l"/>
            <a:r>
              <a:rPr lang="nl-NL" sz="2000" dirty="0"/>
              <a:t>H 14 GMD voor DA</a:t>
            </a:r>
          </a:p>
          <a:p>
            <a:pPr algn="l"/>
            <a:r>
              <a:rPr lang="nl-NL" sz="2000" dirty="0"/>
              <a:t>27-10-2020</a:t>
            </a:r>
          </a:p>
        </p:txBody>
      </p:sp>
      <p:sp>
        <p:nvSpPr>
          <p:cNvPr id="3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Afbeelding 3" descr="Afbeelding met speelgoed, pop&#10;&#10;Automatisch gegenereerde beschrijving">
            <a:extLst>
              <a:ext uri="{FF2B5EF4-FFF2-40B4-BE49-F238E27FC236}">
                <a16:creationId xmlns:a16="http://schemas.microsoft.com/office/drawing/2014/main" id="{04EF1E02-53CE-4B0D-8164-AA452E86AF01}"/>
              </a:ext>
            </a:extLst>
          </p:cNvPr>
          <p:cNvPicPr>
            <a:picLocks noChangeAspect="1"/>
          </p:cNvPicPr>
          <p:nvPr/>
        </p:nvPicPr>
        <p:blipFill rotWithShape="1">
          <a:blip r:embed="rId2"/>
          <a:srcRect r="1" b="5380"/>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4007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960B77-0997-49B5-9FC3-3112F9F7814A}"/>
              </a:ext>
            </a:extLst>
          </p:cNvPr>
          <p:cNvSpPr>
            <a:spLocks noGrp="1"/>
          </p:cNvSpPr>
          <p:nvPr>
            <p:ph type="title"/>
          </p:nvPr>
        </p:nvSpPr>
        <p:spPr>
          <a:xfrm>
            <a:off x="838200" y="365125"/>
            <a:ext cx="10515600" cy="1325563"/>
          </a:xfrm>
        </p:spPr>
        <p:txBody>
          <a:bodyPr>
            <a:normAutofit/>
          </a:bodyPr>
          <a:lstStyle/>
          <a:p>
            <a:r>
              <a:rPr lang="nl-NL">
                <a:solidFill>
                  <a:srgbClr val="FFFFFF"/>
                </a:solidFill>
              </a:rPr>
              <a:t>Aandrang-incontinentie.</a:t>
            </a:r>
            <a:br>
              <a:rPr lang="nl-NL">
                <a:solidFill>
                  <a:srgbClr val="FFFFFF"/>
                </a:solidFill>
              </a:rPr>
            </a:br>
            <a:r>
              <a:rPr lang="nl-NL">
                <a:solidFill>
                  <a:srgbClr val="FFFFFF"/>
                </a:solidFill>
              </a:rPr>
              <a:t>(urge-incontinentie)</a:t>
            </a:r>
          </a:p>
        </p:txBody>
      </p:sp>
      <p:pic>
        <p:nvPicPr>
          <p:cNvPr id="4" name="Afbeelding 3">
            <a:extLst>
              <a:ext uri="{FF2B5EF4-FFF2-40B4-BE49-F238E27FC236}">
                <a16:creationId xmlns:a16="http://schemas.microsoft.com/office/drawing/2014/main" id="{8A526860-29C0-4CC9-8DDB-FACEAAA30EA0}"/>
              </a:ext>
            </a:extLst>
          </p:cNvPr>
          <p:cNvPicPr>
            <a:picLocks noChangeAspect="1"/>
          </p:cNvPicPr>
          <p:nvPr/>
        </p:nvPicPr>
        <p:blipFill rotWithShape="1">
          <a:blip r:embed="rId2"/>
          <a:srcRect l="147"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58903996-BC45-42BA-B2A6-E6D92E71E25D}"/>
              </a:ext>
            </a:extLst>
          </p:cNvPr>
          <p:cNvSpPr>
            <a:spLocks noGrp="1"/>
          </p:cNvSpPr>
          <p:nvPr>
            <p:ph idx="1"/>
          </p:nvPr>
        </p:nvSpPr>
        <p:spPr>
          <a:xfrm>
            <a:off x="6335270" y="2276857"/>
            <a:ext cx="5015484" cy="3900106"/>
          </a:xfrm>
        </p:spPr>
        <p:txBody>
          <a:bodyPr anchor="ctr">
            <a:normAutofit/>
          </a:bodyPr>
          <a:lstStyle/>
          <a:p>
            <a:pPr marL="0" indent="0">
              <a:buNone/>
            </a:pPr>
            <a:r>
              <a:rPr lang="nl-NL" sz="2200" b="1" dirty="0"/>
              <a:t>Behandeling</a:t>
            </a:r>
          </a:p>
          <a:p>
            <a:r>
              <a:rPr lang="nl-NL" sz="2200" dirty="0"/>
              <a:t>Blaastraining (urinelozing steeds met 5-15 minuten uitstellen)</a:t>
            </a:r>
          </a:p>
          <a:p>
            <a:r>
              <a:rPr lang="nl-NL" sz="2200" dirty="0"/>
              <a:t>Medicijnen helpen niet</a:t>
            </a:r>
          </a:p>
        </p:txBody>
      </p:sp>
    </p:spTree>
    <p:extLst>
      <p:ext uri="{BB962C8B-B14F-4D97-AF65-F5344CB8AC3E}">
        <p14:creationId xmlns:p14="http://schemas.microsoft.com/office/powerpoint/2010/main" val="288556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01B4BA-756E-4410-A983-32D49F9C87B2}"/>
              </a:ext>
            </a:extLst>
          </p:cNvPr>
          <p:cNvSpPr>
            <a:spLocks noGrp="1"/>
          </p:cNvSpPr>
          <p:nvPr>
            <p:ph type="title"/>
          </p:nvPr>
        </p:nvSpPr>
        <p:spPr>
          <a:xfrm>
            <a:off x="838200" y="365125"/>
            <a:ext cx="10515600" cy="1325563"/>
          </a:xfrm>
        </p:spPr>
        <p:txBody>
          <a:bodyPr>
            <a:normAutofit/>
          </a:bodyPr>
          <a:lstStyle/>
          <a:p>
            <a:r>
              <a:rPr lang="nl-NL">
                <a:solidFill>
                  <a:srgbClr val="FFFFFF"/>
                </a:solidFill>
              </a:rPr>
              <a:t>Overloopincontinentie</a:t>
            </a:r>
          </a:p>
        </p:txBody>
      </p:sp>
      <p:pic>
        <p:nvPicPr>
          <p:cNvPr id="4" name="Afbeelding 3">
            <a:extLst>
              <a:ext uri="{FF2B5EF4-FFF2-40B4-BE49-F238E27FC236}">
                <a16:creationId xmlns:a16="http://schemas.microsoft.com/office/drawing/2014/main" id="{6F84E178-647D-48DA-B5A2-E6AC6C1C1994}"/>
              </a:ext>
            </a:extLst>
          </p:cNvPr>
          <p:cNvPicPr>
            <a:picLocks noChangeAspect="1"/>
          </p:cNvPicPr>
          <p:nvPr/>
        </p:nvPicPr>
        <p:blipFill rotWithShape="1">
          <a:blip r:embed="rId2"/>
          <a:srcRect r="2" b="280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8380493-AE6E-49CA-AC4A-D649A546EC4C}"/>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Ongewild verliezen van beetjes urine uit een volle blaas)</a:t>
            </a:r>
          </a:p>
          <a:p>
            <a:pPr marL="0" indent="0">
              <a:buNone/>
            </a:pPr>
            <a:endParaRPr lang="nl-NL" sz="2200" dirty="0"/>
          </a:p>
          <a:p>
            <a:pPr marL="0" lvl="0" indent="0" defTabSz="685800">
              <a:spcBef>
                <a:spcPts val="750"/>
              </a:spcBef>
              <a:buNone/>
              <a:defRPr/>
            </a:pPr>
            <a:r>
              <a:rPr lang="nl-NL" sz="2200" dirty="0"/>
              <a:t>Vaak oude mannen veel urine in de blaas en grote prostaat; de volle blaas kan overlopen. Meestal komt dit door een vorm van afsluiting in de overgang van de blaas naar de plasbuis of doordat uw blaasspieren niet sterk genoeg samentrekken.</a:t>
            </a:r>
          </a:p>
          <a:p>
            <a:pPr marL="0" indent="0">
              <a:buNone/>
            </a:pPr>
            <a:endParaRPr lang="nl-NL" sz="2200" dirty="0"/>
          </a:p>
        </p:txBody>
      </p:sp>
    </p:spTree>
    <p:extLst>
      <p:ext uri="{BB962C8B-B14F-4D97-AF65-F5344CB8AC3E}">
        <p14:creationId xmlns:p14="http://schemas.microsoft.com/office/powerpoint/2010/main" val="13264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80585B-86D8-45EC-8A72-E5029664E0FE}"/>
              </a:ext>
            </a:extLst>
          </p:cNvPr>
          <p:cNvSpPr>
            <a:spLocks noGrp="1"/>
          </p:cNvSpPr>
          <p:nvPr>
            <p:ph type="title"/>
          </p:nvPr>
        </p:nvSpPr>
        <p:spPr>
          <a:xfrm>
            <a:off x="838200" y="365760"/>
            <a:ext cx="10515600" cy="1325563"/>
          </a:xfrm>
        </p:spPr>
        <p:txBody>
          <a:bodyPr>
            <a:normAutofit/>
          </a:bodyPr>
          <a:lstStyle/>
          <a:p>
            <a:r>
              <a:rPr lang="nl-NL">
                <a:solidFill>
                  <a:srgbClr val="FFFFFF"/>
                </a:solidFill>
              </a:rPr>
              <a:t>Behandeling incontinentie</a:t>
            </a:r>
          </a:p>
        </p:txBody>
      </p:sp>
      <p:sp>
        <p:nvSpPr>
          <p:cNvPr id="3" name="Tijdelijke aanduiding voor inhoud 2">
            <a:extLst>
              <a:ext uri="{FF2B5EF4-FFF2-40B4-BE49-F238E27FC236}">
                <a16:creationId xmlns:a16="http://schemas.microsoft.com/office/drawing/2014/main" id="{51E3C705-8990-4D06-9CE6-D35F705527C4}"/>
              </a:ext>
            </a:extLst>
          </p:cNvPr>
          <p:cNvSpPr>
            <a:spLocks noGrp="1"/>
          </p:cNvSpPr>
          <p:nvPr>
            <p:ph idx="1"/>
          </p:nvPr>
        </p:nvSpPr>
        <p:spPr>
          <a:xfrm>
            <a:off x="3951214" y="2214693"/>
            <a:ext cx="7885185" cy="3962270"/>
          </a:xfrm>
        </p:spPr>
        <p:txBody>
          <a:bodyPr anchor="ctr">
            <a:normAutofit/>
          </a:bodyPr>
          <a:lstStyle/>
          <a:p>
            <a:pPr marL="171450" lvl="0" indent="-171450" defTabSz="685800">
              <a:spcBef>
                <a:spcPts val="750"/>
              </a:spcBef>
              <a:buFont typeface="Wingdings" panose="05000000000000000000" pitchFamily="2" charset="2"/>
              <a:buChar char="§"/>
              <a:defRPr/>
            </a:pPr>
            <a:r>
              <a:rPr lang="nl-NL" altLang="nl-NL" sz="2200" dirty="0"/>
              <a:t>Incontinentiedagboek bijhouden: welke soort </a:t>
            </a:r>
          </a:p>
          <a:p>
            <a:pPr marL="0" lvl="0" indent="0" defTabSz="685800">
              <a:spcBef>
                <a:spcPts val="750"/>
              </a:spcBef>
              <a:buNone/>
              <a:defRPr/>
            </a:pPr>
            <a:r>
              <a:rPr lang="nl-NL" altLang="nl-NL" sz="2200"/>
              <a:t>   incontinentie </a:t>
            </a:r>
            <a:r>
              <a:rPr lang="nl-NL" altLang="nl-NL" sz="2200" dirty="0"/>
              <a:t>gaat het?  </a:t>
            </a:r>
          </a:p>
          <a:p>
            <a:pPr marL="171450" lvl="0" indent="-171450" defTabSz="685800">
              <a:spcBef>
                <a:spcPts val="750"/>
              </a:spcBef>
              <a:buFont typeface="Wingdings" panose="05000000000000000000" pitchFamily="2" charset="2"/>
              <a:buChar char="§"/>
              <a:defRPr/>
            </a:pPr>
            <a:r>
              <a:rPr lang="nl-NL" altLang="nl-NL" sz="2200" dirty="0"/>
              <a:t>Blaastraining  met b.v. fysiotherapie</a:t>
            </a:r>
          </a:p>
          <a:p>
            <a:pPr marL="171450" lvl="0" indent="-171450" defTabSz="685800">
              <a:spcBef>
                <a:spcPts val="750"/>
              </a:spcBef>
              <a:buFont typeface="Wingdings" panose="05000000000000000000" pitchFamily="2" charset="2"/>
              <a:buChar char="§"/>
              <a:defRPr/>
            </a:pPr>
            <a:r>
              <a:rPr lang="nl-NL" altLang="nl-NL" sz="2200" dirty="0"/>
              <a:t>Aanschaf hulpmiddelen</a:t>
            </a:r>
          </a:p>
          <a:p>
            <a:pPr marL="0" lvl="0" indent="0" defTabSz="685800">
              <a:spcBef>
                <a:spcPts val="750"/>
              </a:spcBef>
              <a:buNone/>
              <a:defRPr/>
            </a:pPr>
            <a:endParaRPr lang="nl-NL" altLang="nl-NL" sz="2200" dirty="0"/>
          </a:p>
          <a:p>
            <a:pPr marL="0" lvl="0" indent="0" defTabSz="685800">
              <a:spcBef>
                <a:spcPts val="750"/>
              </a:spcBef>
              <a:buNone/>
              <a:defRPr/>
            </a:pPr>
            <a:endParaRPr lang="nl-NL" altLang="nl-NL" sz="2200" dirty="0"/>
          </a:p>
          <a:p>
            <a:pPr marL="0" lvl="0" indent="0" defTabSz="685800">
              <a:spcBef>
                <a:spcPts val="750"/>
              </a:spcBef>
              <a:buNone/>
              <a:defRPr/>
            </a:pPr>
            <a:endParaRPr lang="nl-NL" altLang="nl-NL" sz="2200" dirty="0"/>
          </a:p>
          <a:p>
            <a:pPr marL="0" lvl="0" indent="0" defTabSz="685800">
              <a:spcBef>
                <a:spcPts val="750"/>
              </a:spcBef>
              <a:buNone/>
              <a:defRPr/>
            </a:pPr>
            <a:r>
              <a:rPr lang="nl-NL" altLang="nl-NL" sz="1800" dirty="0"/>
              <a:t>https://www.hulpmiddelenwijzer.nl/hulpmiddelen/persoonlijke-verzorging/toilet-gebruiken/continentie</a:t>
            </a:r>
          </a:p>
          <a:p>
            <a:endParaRPr lang="nl-NL" sz="2200" dirty="0"/>
          </a:p>
        </p:txBody>
      </p:sp>
      <p:pic>
        <p:nvPicPr>
          <p:cNvPr id="5" name="Afbeelding 4">
            <a:extLst>
              <a:ext uri="{FF2B5EF4-FFF2-40B4-BE49-F238E27FC236}">
                <a16:creationId xmlns:a16="http://schemas.microsoft.com/office/drawing/2014/main" id="{BCB45B47-55B4-4B82-ABA7-C0FF6500D060}"/>
              </a:ext>
            </a:extLst>
          </p:cNvPr>
          <p:cNvPicPr>
            <a:picLocks noChangeAspect="1"/>
          </p:cNvPicPr>
          <p:nvPr/>
        </p:nvPicPr>
        <p:blipFill>
          <a:blip r:embed="rId2"/>
          <a:stretch>
            <a:fillRect/>
          </a:stretch>
        </p:blipFill>
        <p:spPr>
          <a:xfrm>
            <a:off x="657603" y="2214693"/>
            <a:ext cx="3055057" cy="3562197"/>
          </a:xfrm>
          <a:prstGeom prst="rect">
            <a:avLst/>
          </a:prstGeom>
        </p:spPr>
      </p:pic>
    </p:spTree>
    <p:extLst>
      <p:ext uri="{BB962C8B-B14F-4D97-AF65-F5344CB8AC3E}">
        <p14:creationId xmlns:p14="http://schemas.microsoft.com/office/powerpoint/2010/main" val="194520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5D939A-AEF4-4045-857F-40A5B1F63558}"/>
              </a:ext>
            </a:extLst>
          </p:cNvPr>
          <p:cNvSpPr>
            <a:spLocks noGrp="1"/>
          </p:cNvSpPr>
          <p:nvPr>
            <p:ph type="title"/>
          </p:nvPr>
        </p:nvSpPr>
        <p:spPr>
          <a:xfrm>
            <a:off x="838200" y="585216"/>
            <a:ext cx="10515600" cy="1325563"/>
          </a:xfrm>
        </p:spPr>
        <p:txBody>
          <a:bodyPr>
            <a:normAutofit/>
          </a:bodyPr>
          <a:lstStyle/>
          <a:p>
            <a:r>
              <a:rPr lang="nl-NL" altLang="nl-NL">
                <a:solidFill>
                  <a:srgbClr val="FFFFFF"/>
                </a:solidFill>
              </a:rPr>
              <a:t>Enuresis Nocturna = bedplassen</a:t>
            </a:r>
            <a:endParaRPr lang="nl-NL">
              <a:solidFill>
                <a:srgbClr val="FFFFFF"/>
              </a:solidFill>
            </a:endParaRPr>
          </a:p>
        </p:txBody>
      </p:sp>
      <p:pic>
        <p:nvPicPr>
          <p:cNvPr id="4" name="Afbeelding 3">
            <a:extLst>
              <a:ext uri="{FF2B5EF4-FFF2-40B4-BE49-F238E27FC236}">
                <a16:creationId xmlns:a16="http://schemas.microsoft.com/office/drawing/2014/main" id="{B3AAF3FD-9F61-461C-8613-7DAEAD5A9039}"/>
              </a:ext>
            </a:extLst>
          </p:cNvPr>
          <p:cNvPicPr>
            <a:picLocks noChangeAspect="1"/>
          </p:cNvPicPr>
          <p:nvPr/>
        </p:nvPicPr>
        <p:blipFill rotWithShape="1">
          <a:blip r:embed="rId2"/>
          <a:srcRect r="3" b="944"/>
          <a:stretch/>
        </p:blipFill>
        <p:spPr>
          <a:xfrm>
            <a:off x="841248" y="2516777"/>
            <a:ext cx="5481576" cy="3217273"/>
          </a:xfrm>
          <a:prstGeom prst="rect">
            <a:avLst/>
          </a:prstGeom>
        </p:spPr>
      </p:pic>
      <p:sp>
        <p:nvSpPr>
          <p:cNvPr id="3" name="Tijdelijke aanduiding voor inhoud 2">
            <a:extLst>
              <a:ext uri="{FF2B5EF4-FFF2-40B4-BE49-F238E27FC236}">
                <a16:creationId xmlns:a16="http://schemas.microsoft.com/office/drawing/2014/main" id="{54A5F6E5-8729-4793-A579-E40E17111701}"/>
              </a:ext>
            </a:extLst>
          </p:cNvPr>
          <p:cNvSpPr>
            <a:spLocks noGrp="1"/>
          </p:cNvSpPr>
          <p:nvPr>
            <p:ph idx="1"/>
          </p:nvPr>
        </p:nvSpPr>
        <p:spPr>
          <a:xfrm>
            <a:off x="6667500" y="2516777"/>
            <a:ext cx="4683252" cy="3660185"/>
          </a:xfrm>
        </p:spPr>
        <p:txBody>
          <a:bodyPr anchor="ctr">
            <a:normAutofit fontScale="92500" lnSpcReduction="20000"/>
          </a:bodyPr>
          <a:lstStyle/>
          <a:p>
            <a:pPr marL="171450" lvl="0" indent="-171450" defTabSz="685800">
              <a:spcBef>
                <a:spcPts val="750"/>
              </a:spcBef>
              <a:buFont typeface="Wingdings" panose="05000000000000000000" pitchFamily="2" charset="2"/>
              <a:buChar char="§"/>
              <a:defRPr/>
            </a:pPr>
            <a:r>
              <a:rPr lang="nl-NL" sz="2400" dirty="0"/>
              <a:t>Bij kinderen vanaf 6 jaar is er sprake van enuresis nocturna (bedplassen) als zij tenminste twee keer per maand ‘s nachts in bed plassen. </a:t>
            </a:r>
          </a:p>
          <a:p>
            <a:pPr marL="171450" lvl="0" indent="-171450" defTabSz="685800">
              <a:spcBef>
                <a:spcPts val="750"/>
              </a:spcBef>
              <a:buFont typeface="Wingdings" panose="05000000000000000000" pitchFamily="2" charset="2"/>
              <a:buChar char="§"/>
              <a:defRPr/>
            </a:pPr>
            <a:endParaRPr lang="nl-NL" sz="2400" dirty="0"/>
          </a:p>
          <a:p>
            <a:pPr marL="171450" lvl="0" indent="-171450" defTabSz="685800">
              <a:spcBef>
                <a:spcPts val="750"/>
              </a:spcBef>
              <a:buFont typeface="Wingdings" panose="05000000000000000000" pitchFamily="2" charset="2"/>
              <a:buChar char="§"/>
              <a:defRPr/>
            </a:pPr>
            <a:r>
              <a:rPr lang="nl-NL" sz="2400" dirty="0"/>
              <a:t>Bij ouderen kinderen wordt van enuresis nocturna gesproken wanneer zij tenminste eenmaal per maand in bed plassen. </a:t>
            </a:r>
          </a:p>
          <a:p>
            <a:pPr marL="171450" lvl="0" indent="-171450" defTabSz="685800">
              <a:spcBef>
                <a:spcPts val="750"/>
              </a:spcBef>
              <a:buFont typeface="Wingdings" panose="05000000000000000000" pitchFamily="2" charset="2"/>
              <a:buChar char="§"/>
              <a:defRPr/>
            </a:pPr>
            <a:endParaRPr lang="nl-NL" sz="2400" dirty="0"/>
          </a:p>
          <a:p>
            <a:pPr marL="171450" lvl="0" indent="-171450" defTabSz="685800">
              <a:spcBef>
                <a:spcPts val="750"/>
              </a:spcBef>
              <a:buFont typeface="Wingdings" panose="05000000000000000000" pitchFamily="2" charset="2"/>
              <a:buChar char="§"/>
              <a:defRPr/>
            </a:pPr>
            <a:r>
              <a:rPr lang="nl-NL" sz="2400" dirty="0"/>
              <a:t>Bij enuresis nocturna hebben kinderen nog niet geleerd hun plas op te houden</a:t>
            </a:r>
          </a:p>
          <a:p>
            <a:endParaRPr lang="nl-NL" sz="1700" dirty="0"/>
          </a:p>
        </p:txBody>
      </p:sp>
    </p:spTree>
    <p:extLst>
      <p:ext uri="{BB962C8B-B14F-4D97-AF65-F5344CB8AC3E}">
        <p14:creationId xmlns:p14="http://schemas.microsoft.com/office/powerpoint/2010/main" val="376538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46ADA5-72D1-4FD2-890B-BD802E9CA165}"/>
              </a:ext>
            </a:extLst>
          </p:cNvPr>
          <p:cNvSpPr>
            <a:spLocks noGrp="1"/>
          </p:cNvSpPr>
          <p:nvPr>
            <p:ph type="title"/>
          </p:nvPr>
        </p:nvSpPr>
        <p:spPr>
          <a:xfrm>
            <a:off x="838200" y="365125"/>
            <a:ext cx="10515600" cy="1325563"/>
          </a:xfrm>
        </p:spPr>
        <p:txBody>
          <a:bodyPr>
            <a:normAutofit/>
          </a:bodyPr>
          <a:lstStyle/>
          <a:p>
            <a:r>
              <a:rPr lang="nl-NL" sz="4600">
                <a:solidFill>
                  <a:srgbClr val="FFFFFF"/>
                </a:solidFill>
              </a:rPr>
              <a:t>Achtergrond bedplassen</a:t>
            </a:r>
          </a:p>
        </p:txBody>
      </p:sp>
      <p:sp>
        <p:nvSpPr>
          <p:cNvPr id="3" name="Tijdelijke aanduiding voor inhoud 2">
            <a:extLst>
              <a:ext uri="{FF2B5EF4-FFF2-40B4-BE49-F238E27FC236}">
                <a16:creationId xmlns:a16="http://schemas.microsoft.com/office/drawing/2014/main" id="{1014E833-1BEC-4984-B3C5-5B13580459E1}"/>
              </a:ext>
            </a:extLst>
          </p:cNvPr>
          <p:cNvSpPr>
            <a:spLocks noGrp="1"/>
          </p:cNvSpPr>
          <p:nvPr>
            <p:ph idx="1"/>
          </p:nvPr>
        </p:nvSpPr>
        <p:spPr>
          <a:xfrm>
            <a:off x="838200" y="2438400"/>
            <a:ext cx="10515600" cy="3738562"/>
          </a:xfrm>
        </p:spPr>
        <p:txBody>
          <a:bodyPr>
            <a:normAutofit/>
          </a:bodyPr>
          <a:lstStyle/>
          <a:p>
            <a:pPr marL="171450" lvl="0" indent="-171450" defTabSz="685800">
              <a:spcBef>
                <a:spcPts val="750"/>
              </a:spcBef>
              <a:buFont typeface="Wingdings" panose="05000000000000000000" pitchFamily="2" charset="2"/>
              <a:buChar char="§"/>
              <a:defRPr/>
            </a:pPr>
            <a:r>
              <a:rPr lang="nl-NL" altLang="nl-NL" sz="2600"/>
              <a:t>Veel kinderen die in bed plassen krijgen last van psychosociale problemen, ook omdat ze zich vaak afzonderen van andere kinderen, waardoor verminderd zelfvertrouwen, (negatief zelfbeeld) zich kan ontwikkelen. </a:t>
            </a:r>
          </a:p>
          <a:p>
            <a:pPr marL="171450" lvl="0" indent="-171450" defTabSz="685800">
              <a:spcBef>
                <a:spcPts val="750"/>
              </a:spcBef>
              <a:buFont typeface="Wingdings" panose="05000000000000000000" pitchFamily="2" charset="2"/>
              <a:buChar char="§"/>
              <a:defRPr/>
            </a:pPr>
            <a:r>
              <a:rPr lang="nl-NL" altLang="nl-NL" sz="2600"/>
              <a:t>Lichamelijke problemen uitsluiten: consult huisarts </a:t>
            </a:r>
          </a:p>
          <a:p>
            <a:pPr marL="171450" lvl="0" indent="-171450" defTabSz="685800">
              <a:spcBef>
                <a:spcPts val="750"/>
              </a:spcBef>
              <a:buFont typeface="Wingdings" panose="05000000000000000000" pitchFamily="2" charset="2"/>
              <a:buChar char="§"/>
              <a:defRPr/>
            </a:pPr>
            <a:r>
              <a:rPr lang="nl-NL" altLang="nl-NL" sz="2600"/>
              <a:t>Komt vaker voor bij jongens, dan bij meisjes</a:t>
            </a:r>
          </a:p>
          <a:p>
            <a:pPr marL="171450" lvl="0" indent="-171450" defTabSz="685800">
              <a:spcBef>
                <a:spcPts val="750"/>
              </a:spcBef>
              <a:buFont typeface="Wingdings" panose="05000000000000000000" pitchFamily="2" charset="2"/>
              <a:buChar char="§"/>
              <a:defRPr/>
            </a:pPr>
            <a:r>
              <a:rPr lang="nl-NL" altLang="nl-NL" sz="2600"/>
              <a:t>Pas rond het 4</a:t>
            </a:r>
            <a:r>
              <a:rPr lang="nl-NL" altLang="nl-NL" sz="2600" baseline="30000"/>
              <a:t>de</a:t>
            </a:r>
            <a:r>
              <a:rPr lang="nl-NL" altLang="nl-NL" sz="2600"/>
              <a:t> jaar is een kind in staat om het plassen uit te stellen of om te gaan plassen wanneer hij dat wil.</a:t>
            </a:r>
          </a:p>
          <a:p>
            <a:pPr marL="171450" lvl="0" indent="-171450" defTabSz="685800">
              <a:spcBef>
                <a:spcPts val="750"/>
              </a:spcBef>
              <a:buFont typeface="Wingdings" panose="05000000000000000000" pitchFamily="2" charset="2"/>
              <a:buChar char="§"/>
              <a:defRPr/>
            </a:pPr>
            <a:r>
              <a:rPr lang="nl-NL" altLang="nl-NL" sz="2600"/>
              <a:t>Bij veel kinderen gaat het bedplassen meestal vanzelf over</a:t>
            </a:r>
            <a:br>
              <a:rPr lang="nl-NL" altLang="nl-NL" sz="2600"/>
            </a:br>
            <a:endParaRPr lang="nl-NL" altLang="nl-NL" sz="2600"/>
          </a:p>
          <a:p>
            <a:endParaRPr lang="nl-NL" sz="2600"/>
          </a:p>
        </p:txBody>
      </p:sp>
    </p:spTree>
    <p:extLst>
      <p:ext uri="{BB962C8B-B14F-4D97-AF65-F5344CB8AC3E}">
        <p14:creationId xmlns:p14="http://schemas.microsoft.com/office/powerpoint/2010/main" val="66477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87B337-C9EB-496D-894F-3442B1EFFE1E}"/>
              </a:ext>
            </a:extLst>
          </p:cNvPr>
          <p:cNvSpPr>
            <a:spLocks noGrp="1"/>
          </p:cNvSpPr>
          <p:nvPr>
            <p:ph type="title"/>
          </p:nvPr>
        </p:nvSpPr>
        <p:spPr>
          <a:xfrm>
            <a:off x="838200" y="365125"/>
            <a:ext cx="10515600" cy="1325563"/>
          </a:xfrm>
        </p:spPr>
        <p:txBody>
          <a:bodyPr>
            <a:normAutofit/>
          </a:bodyPr>
          <a:lstStyle/>
          <a:p>
            <a:r>
              <a:rPr lang="nl-NL" sz="4600">
                <a:solidFill>
                  <a:srgbClr val="FFFFFF"/>
                </a:solidFill>
              </a:rPr>
              <a:t>Behandeling bedplassen</a:t>
            </a:r>
          </a:p>
        </p:txBody>
      </p:sp>
      <p:sp>
        <p:nvSpPr>
          <p:cNvPr id="3" name="Tijdelijke aanduiding voor inhoud 2">
            <a:extLst>
              <a:ext uri="{FF2B5EF4-FFF2-40B4-BE49-F238E27FC236}">
                <a16:creationId xmlns:a16="http://schemas.microsoft.com/office/drawing/2014/main" id="{429C18DB-B4A4-4A17-A2CB-D0329CF8A923}"/>
              </a:ext>
            </a:extLst>
          </p:cNvPr>
          <p:cNvSpPr>
            <a:spLocks noGrp="1"/>
          </p:cNvSpPr>
          <p:nvPr>
            <p:ph idx="1"/>
          </p:nvPr>
        </p:nvSpPr>
        <p:spPr>
          <a:xfrm>
            <a:off x="838200" y="2438400"/>
            <a:ext cx="10515600" cy="3738562"/>
          </a:xfrm>
        </p:spPr>
        <p:txBody>
          <a:bodyPr>
            <a:normAutofit fontScale="92500" lnSpcReduction="20000"/>
          </a:bodyPr>
          <a:lstStyle/>
          <a:p>
            <a:pPr marL="171450" lvl="0" indent="-171450" defTabSz="685800">
              <a:spcBef>
                <a:spcPts val="750"/>
              </a:spcBef>
              <a:buFont typeface="Wingdings" panose="05000000000000000000" pitchFamily="2" charset="2"/>
              <a:buChar char="§"/>
              <a:defRPr/>
            </a:pPr>
            <a:r>
              <a:rPr lang="nl-NL" sz="2400" dirty="0"/>
              <a:t>Gedragstherapie: vaste tijd laten plassen. (in de avond en de nacht). Wakker maken!</a:t>
            </a:r>
          </a:p>
          <a:p>
            <a:pPr marL="171450" lvl="0" indent="-171450" defTabSz="685800">
              <a:spcBef>
                <a:spcPts val="750"/>
              </a:spcBef>
              <a:buFont typeface="Wingdings" panose="05000000000000000000" pitchFamily="2" charset="2"/>
              <a:buChar char="§"/>
              <a:defRPr/>
            </a:pPr>
            <a:r>
              <a:rPr lang="nl-NL" sz="2400" dirty="0"/>
              <a:t>Belonen, nooit straffen!</a:t>
            </a:r>
          </a:p>
          <a:p>
            <a:pPr marL="171450" lvl="0" indent="-171450" defTabSz="685800">
              <a:spcBef>
                <a:spcPts val="750"/>
              </a:spcBef>
              <a:buFont typeface="Wingdings" panose="05000000000000000000" pitchFamily="2" charset="2"/>
              <a:buChar char="§"/>
              <a:defRPr/>
            </a:pPr>
            <a:r>
              <a:rPr lang="nl-NL" sz="2400" dirty="0"/>
              <a:t>Kalendermethode.</a:t>
            </a:r>
          </a:p>
          <a:p>
            <a:pPr marL="171450" lvl="0" indent="-171450" defTabSz="685800">
              <a:spcBef>
                <a:spcPts val="750"/>
              </a:spcBef>
              <a:buFont typeface="Wingdings" panose="05000000000000000000" pitchFamily="2" charset="2"/>
              <a:buChar char="§"/>
              <a:defRPr/>
            </a:pPr>
            <a:r>
              <a:rPr lang="nl-NL" sz="2400" dirty="0"/>
              <a:t>Blaastraining (bij kinderen die overdag meer dan 8x plassen)</a:t>
            </a:r>
          </a:p>
          <a:p>
            <a:pPr marL="171450" lvl="0" indent="-171450" defTabSz="685800">
              <a:spcBef>
                <a:spcPts val="750"/>
              </a:spcBef>
              <a:buFont typeface="Wingdings" panose="05000000000000000000" pitchFamily="2" charset="2"/>
              <a:buChar char="§"/>
              <a:defRPr/>
            </a:pPr>
            <a:r>
              <a:rPr lang="nl-NL" sz="2400" dirty="0"/>
              <a:t>Plaswekker: vanaf 8 jaar</a:t>
            </a:r>
          </a:p>
          <a:p>
            <a:pPr marL="171450" lvl="0" indent="-171450" defTabSz="685800">
              <a:spcBef>
                <a:spcPts val="750"/>
              </a:spcBef>
              <a:buFont typeface="Wingdings" panose="05000000000000000000" pitchFamily="2" charset="2"/>
              <a:buChar char="§"/>
              <a:defRPr/>
            </a:pPr>
            <a:endParaRPr lang="nl-NL" sz="2400" dirty="0"/>
          </a:p>
          <a:p>
            <a:pPr marL="171450" lvl="0" indent="-171450" defTabSz="685800">
              <a:spcBef>
                <a:spcPts val="750"/>
              </a:spcBef>
              <a:buFont typeface="Wingdings" panose="05000000000000000000" pitchFamily="2" charset="2"/>
              <a:buChar char="§"/>
              <a:defRPr/>
            </a:pPr>
            <a:endParaRPr lang="nl-NL" sz="2400" dirty="0"/>
          </a:p>
          <a:p>
            <a:pPr marL="0" lvl="0" indent="0" defTabSz="685800">
              <a:spcBef>
                <a:spcPts val="750"/>
              </a:spcBef>
              <a:buNone/>
              <a:defRPr/>
            </a:pPr>
            <a:r>
              <a:rPr lang="nl-NL" sz="2400" b="1" dirty="0"/>
              <a:t>Desmopressine = </a:t>
            </a:r>
            <a:r>
              <a:rPr lang="nl-NL" sz="2400" b="1" dirty="0" err="1"/>
              <a:t>Minrin</a:t>
            </a:r>
            <a:r>
              <a:rPr lang="nl-NL" sz="2400" b="1" dirty="0"/>
              <a:t>  </a:t>
            </a:r>
            <a:r>
              <a:rPr lang="nl-NL" sz="2400" dirty="0"/>
              <a:t>werkt op Centraal zenuwstelsel, remt de urineproductie (wordt alleen gebruikt in geval van ‘nood’, b.v. schoolkamp, logeerpartijtje enz.)</a:t>
            </a:r>
          </a:p>
          <a:p>
            <a:pPr marL="0" lvl="0" indent="0" defTabSz="685800">
              <a:spcBef>
                <a:spcPts val="750"/>
              </a:spcBef>
              <a:buNone/>
              <a:defRPr/>
            </a:pPr>
            <a:endParaRPr lang="nl-NL" sz="2400" dirty="0"/>
          </a:p>
          <a:p>
            <a:pPr marL="0" lvl="0" indent="0" defTabSz="685800">
              <a:spcBef>
                <a:spcPts val="750"/>
              </a:spcBef>
              <a:buNone/>
              <a:defRPr/>
            </a:pPr>
            <a:r>
              <a:rPr lang="nl-NL" sz="2400" dirty="0"/>
              <a:t>Verschillende incontinentiematerialen zijn verkrijgbaar bij drogist en apotheek.</a:t>
            </a:r>
          </a:p>
          <a:p>
            <a:pPr marL="171450" lvl="0" indent="-171450" defTabSz="685800">
              <a:spcBef>
                <a:spcPts val="750"/>
              </a:spcBef>
              <a:buFont typeface="Wingdings" panose="05000000000000000000" pitchFamily="2" charset="2"/>
              <a:buChar char="§"/>
              <a:defRPr/>
            </a:pPr>
            <a:endParaRPr lang="nl-NL" sz="2400" dirty="0"/>
          </a:p>
          <a:p>
            <a:endParaRPr lang="nl-NL" sz="1800" dirty="0"/>
          </a:p>
        </p:txBody>
      </p:sp>
    </p:spTree>
    <p:extLst>
      <p:ext uri="{BB962C8B-B14F-4D97-AF65-F5344CB8AC3E}">
        <p14:creationId xmlns:p14="http://schemas.microsoft.com/office/powerpoint/2010/main" val="245321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E6E451-F72D-4A15-9785-565773A05B0A}"/>
              </a:ext>
            </a:extLst>
          </p:cNvPr>
          <p:cNvSpPr>
            <a:spLocks noGrp="1"/>
          </p:cNvSpPr>
          <p:nvPr>
            <p:ph type="title"/>
          </p:nvPr>
        </p:nvSpPr>
        <p:spPr>
          <a:xfrm>
            <a:off x="838200" y="585216"/>
            <a:ext cx="10515600" cy="1325563"/>
          </a:xfrm>
        </p:spPr>
        <p:txBody>
          <a:bodyPr>
            <a:normAutofit/>
          </a:bodyPr>
          <a:lstStyle/>
          <a:p>
            <a:r>
              <a:rPr lang="nl-NL">
                <a:solidFill>
                  <a:srgbClr val="FFFFFF"/>
                </a:solidFill>
              </a:rPr>
              <a:t>Mictieklachten bij mannen</a:t>
            </a:r>
          </a:p>
        </p:txBody>
      </p:sp>
      <p:pic>
        <p:nvPicPr>
          <p:cNvPr id="4" name="Afbeelding 3">
            <a:extLst>
              <a:ext uri="{FF2B5EF4-FFF2-40B4-BE49-F238E27FC236}">
                <a16:creationId xmlns:a16="http://schemas.microsoft.com/office/drawing/2014/main" id="{2812D477-0348-4D73-AD0C-8C9F338219AC}"/>
              </a:ext>
            </a:extLst>
          </p:cNvPr>
          <p:cNvPicPr>
            <a:picLocks noChangeAspect="1"/>
          </p:cNvPicPr>
          <p:nvPr/>
        </p:nvPicPr>
        <p:blipFill rotWithShape="1">
          <a:blip r:embed="rId2"/>
          <a:srcRect r="5866"/>
          <a:stretch/>
        </p:blipFill>
        <p:spPr>
          <a:xfrm>
            <a:off x="841248" y="2516777"/>
            <a:ext cx="5371222" cy="3152503"/>
          </a:xfrm>
          <a:prstGeom prst="rect">
            <a:avLst/>
          </a:prstGeom>
        </p:spPr>
      </p:pic>
      <p:sp>
        <p:nvSpPr>
          <p:cNvPr id="3" name="Tijdelijke aanduiding voor inhoud 2">
            <a:extLst>
              <a:ext uri="{FF2B5EF4-FFF2-40B4-BE49-F238E27FC236}">
                <a16:creationId xmlns:a16="http://schemas.microsoft.com/office/drawing/2014/main" id="{69DCDE46-C2AD-42F4-83EE-99EF120EDAF3}"/>
              </a:ext>
            </a:extLst>
          </p:cNvPr>
          <p:cNvSpPr>
            <a:spLocks noGrp="1"/>
          </p:cNvSpPr>
          <p:nvPr>
            <p:ph idx="1"/>
          </p:nvPr>
        </p:nvSpPr>
        <p:spPr>
          <a:xfrm>
            <a:off x="6522719" y="2386584"/>
            <a:ext cx="5126735" cy="3886201"/>
          </a:xfrm>
        </p:spPr>
        <p:txBody>
          <a:bodyPr anchor="ctr">
            <a:normAutofit lnSpcReduction="10000"/>
          </a:bodyPr>
          <a:lstStyle/>
          <a:p>
            <a:pPr marL="0" indent="0">
              <a:buNone/>
            </a:pPr>
            <a:r>
              <a:rPr lang="nl-NL" sz="1900" dirty="0"/>
              <a:t>Plassen bij mannen vanaf 40 </a:t>
            </a:r>
            <a:r>
              <a:rPr lang="nl-NL" sz="1900" dirty="0" err="1"/>
              <a:t>ste</a:t>
            </a:r>
            <a:r>
              <a:rPr lang="nl-NL" sz="1900" dirty="0"/>
              <a:t> jaar gaat moeilijker, doordat de urineleider door de prostaat loopt en die kan vergroot zijn.</a:t>
            </a:r>
          </a:p>
          <a:p>
            <a:pPr marL="0" indent="0">
              <a:buNone/>
            </a:pPr>
            <a:endParaRPr lang="nl-NL" sz="1900" b="1" dirty="0"/>
          </a:p>
          <a:p>
            <a:pPr marL="0" indent="0">
              <a:buNone/>
            </a:pPr>
            <a:r>
              <a:rPr lang="nl-NL" sz="1900" b="1" dirty="0"/>
              <a:t>Advies</a:t>
            </a:r>
            <a:r>
              <a:rPr lang="nl-NL" sz="1900" dirty="0"/>
              <a:t>: tijd nemen om te plassen evt. zittend plassen</a:t>
            </a:r>
          </a:p>
          <a:p>
            <a:pPr marL="0" indent="0">
              <a:buNone/>
            </a:pPr>
            <a:endParaRPr lang="nl-NL" sz="1900" b="1" dirty="0"/>
          </a:p>
          <a:p>
            <a:pPr marL="0" indent="0">
              <a:buNone/>
            </a:pPr>
            <a:r>
              <a:rPr lang="nl-NL" sz="1900" b="1" dirty="0"/>
              <a:t>Behandeling: </a:t>
            </a:r>
            <a:r>
              <a:rPr lang="nl-NL" sz="1900" dirty="0"/>
              <a:t>bij acute retentie operatieve behandeling d.m.v. een TURP operatie. </a:t>
            </a:r>
          </a:p>
          <a:p>
            <a:pPr marL="0" indent="0">
              <a:buNone/>
            </a:pPr>
            <a:r>
              <a:rPr lang="nl-NL" sz="1900" dirty="0"/>
              <a:t>Een TURP-behandeling is een kijkoperatie die wordt toegepast bij een vergrote prostaat. Bij de behandeling verwijdert de uroloog prostaatweefsel dat de plasbuis dichtdrukt. </a:t>
            </a:r>
          </a:p>
        </p:txBody>
      </p:sp>
    </p:spTree>
    <p:extLst>
      <p:ext uri="{BB962C8B-B14F-4D97-AF65-F5344CB8AC3E}">
        <p14:creationId xmlns:p14="http://schemas.microsoft.com/office/powerpoint/2010/main" val="309641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A080E4-A8AD-4BF6-B137-4EC474F6DAD5}"/>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Erectieproblemen (impotentie)</a:t>
            </a:r>
          </a:p>
        </p:txBody>
      </p:sp>
      <p:sp>
        <p:nvSpPr>
          <p:cNvPr id="3" name="Tijdelijke aanduiding voor inhoud 2">
            <a:extLst>
              <a:ext uri="{FF2B5EF4-FFF2-40B4-BE49-F238E27FC236}">
                <a16:creationId xmlns:a16="http://schemas.microsoft.com/office/drawing/2014/main" id="{0BD712FA-0F8F-417B-8BCA-2A770E5BEB93}"/>
              </a:ext>
            </a:extLst>
          </p:cNvPr>
          <p:cNvSpPr>
            <a:spLocks noGrp="1"/>
          </p:cNvSpPr>
          <p:nvPr>
            <p:ph idx="1"/>
          </p:nvPr>
        </p:nvSpPr>
        <p:spPr>
          <a:xfrm>
            <a:off x="838200" y="2438400"/>
            <a:ext cx="10515600" cy="4226560"/>
          </a:xfrm>
        </p:spPr>
        <p:txBody>
          <a:bodyPr>
            <a:normAutofit/>
          </a:bodyPr>
          <a:lstStyle/>
          <a:p>
            <a:pPr marL="0" lvl="0" indent="0" defTabSz="685800">
              <a:spcBef>
                <a:spcPts val="750"/>
              </a:spcBef>
              <a:buNone/>
              <a:defRPr/>
            </a:pPr>
            <a:r>
              <a:rPr lang="nl-NL" sz="2400" dirty="0"/>
              <a:t>Men spreekt van een </a:t>
            </a:r>
            <a:r>
              <a:rPr lang="nl-NL" sz="2400" dirty="0" err="1"/>
              <a:t>erectiele</a:t>
            </a:r>
            <a:r>
              <a:rPr lang="nl-NL" sz="2400" dirty="0"/>
              <a:t> disfunctie (impotentie) ofwel erectiestoornis wanneer de penis onvoldoende stijf wordt of de stijfheid voor seksuele activiteit te kort duurt.</a:t>
            </a:r>
          </a:p>
          <a:p>
            <a:pPr marL="0" lvl="0" indent="0" defTabSz="685800">
              <a:spcBef>
                <a:spcPts val="750"/>
              </a:spcBef>
              <a:buNone/>
              <a:defRPr/>
            </a:pPr>
            <a:endParaRPr lang="nl-NL" sz="2400" b="1" dirty="0"/>
          </a:p>
          <a:p>
            <a:pPr marL="0" lvl="0" indent="0" defTabSz="685800">
              <a:spcBef>
                <a:spcPts val="750"/>
              </a:spcBef>
              <a:buNone/>
              <a:defRPr/>
            </a:pPr>
            <a:r>
              <a:rPr lang="nl-NL" sz="2400" b="1" dirty="0"/>
              <a:t>Oorzaak</a:t>
            </a:r>
            <a:r>
              <a:rPr lang="nl-NL" sz="2400" dirty="0"/>
              <a:t> zowel lichamelijke als psychische problemen</a:t>
            </a:r>
          </a:p>
          <a:p>
            <a:pPr marL="0" lvl="0" indent="0" defTabSz="685800">
              <a:spcBef>
                <a:spcPts val="750"/>
              </a:spcBef>
              <a:buNone/>
              <a:defRPr/>
            </a:pPr>
            <a:r>
              <a:rPr lang="nl-NL" sz="2400" dirty="0"/>
              <a:t>Vaak suikerziekte</a:t>
            </a:r>
          </a:p>
          <a:p>
            <a:pPr marL="0" lvl="0" indent="0" defTabSz="685800">
              <a:spcBef>
                <a:spcPts val="750"/>
              </a:spcBef>
              <a:buNone/>
              <a:defRPr/>
            </a:pPr>
            <a:endParaRPr lang="nl-NL" sz="2400" dirty="0"/>
          </a:p>
          <a:p>
            <a:pPr marL="0" lvl="0" indent="0" defTabSz="685800">
              <a:spcBef>
                <a:spcPts val="750"/>
              </a:spcBef>
              <a:buNone/>
              <a:defRPr/>
            </a:pPr>
            <a:endParaRPr lang="nl-NL" sz="2400" dirty="0"/>
          </a:p>
          <a:p>
            <a:pPr marL="0" lvl="0" indent="0" defTabSz="685800">
              <a:spcBef>
                <a:spcPts val="750"/>
              </a:spcBef>
              <a:buNone/>
              <a:defRPr/>
            </a:pPr>
            <a:r>
              <a:rPr lang="nl-NL" sz="2400" b="1" dirty="0"/>
              <a:t>Medicamenten:</a:t>
            </a:r>
            <a:r>
              <a:rPr lang="nl-NL" sz="2400" dirty="0"/>
              <a:t> </a:t>
            </a:r>
          </a:p>
          <a:p>
            <a:pPr marL="0" lvl="0" indent="0" defTabSz="685800">
              <a:spcBef>
                <a:spcPts val="750"/>
              </a:spcBef>
              <a:buNone/>
              <a:defRPr/>
            </a:pPr>
            <a:r>
              <a:rPr lang="nl-NL" sz="2400" dirty="0" err="1"/>
              <a:t>Viagra</a:t>
            </a:r>
            <a:r>
              <a:rPr lang="nl-NL" sz="2400" dirty="0"/>
              <a:t> (werk alleen als de man lustgevoelens heeft)</a:t>
            </a:r>
          </a:p>
          <a:p>
            <a:pPr marL="0" lvl="0" indent="0" defTabSz="685800">
              <a:spcBef>
                <a:spcPts val="750"/>
              </a:spcBef>
              <a:buNone/>
              <a:defRPr/>
            </a:pPr>
            <a:endParaRPr lang="nl-NL" sz="2400" b="1" dirty="0"/>
          </a:p>
          <a:p>
            <a:pPr marL="514350" lvl="1" indent="-171450" defTabSz="685800">
              <a:spcBef>
                <a:spcPts val="375"/>
              </a:spcBef>
              <a:defRPr/>
            </a:pPr>
            <a:endParaRPr lang="nl-NL" dirty="0"/>
          </a:p>
          <a:p>
            <a:endParaRPr lang="nl-NL" sz="1400" dirty="0"/>
          </a:p>
        </p:txBody>
      </p:sp>
    </p:spTree>
    <p:extLst>
      <p:ext uri="{BB962C8B-B14F-4D97-AF65-F5344CB8AC3E}">
        <p14:creationId xmlns:p14="http://schemas.microsoft.com/office/powerpoint/2010/main" val="3941227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B3D737-8682-483B-9DAB-5C0755B410D2}"/>
              </a:ext>
            </a:extLst>
          </p:cNvPr>
          <p:cNvSpPr>
            <a:spLocks noGrp="1"/>
          </p:cNvSpPr>
          <p:nvPr>
            <p:ph type="title"/>
          </p:nvPr>
        </p:nvSpPr>
        <p:spPr>
          <a:xfrm>
            <a:off x="838200" y="365760"/>
            <a:ext cx="10515600" cy="1325563"/>
          </a:xfrm>
        </p:spPr>
        <p:txBody>
          <a:bodyPr>
            <a:normAutofit/>
          </a:bodyPr>
          <a:lstStyle/>
          <a:p>
            <a:r>
              <a:rPr lang="nl-NL" dirty="0">
                <a:solidFill>
                  <a:srgbClr val="FFFFFF"/>
                </a:solidFill>
              </a:rPr>
              <a:t>Middelen bij erectieproblemen</a:t>
            </a:r>
          </a:p>
        </p:txBody>
      </p:sp>
      <p:pic>
        <p:nvPicPr>
          <p:cNvPr id="4" name="Afbeelding 3">
            <a:extLst>
              <a:ext uri="{FF2B5EF4-FFF2-40B4-BE49-F238E27FC236}">
                <a16:creationId xmlns:a16="http://schemas.microsoft.com/office/drawing/2014/main" id="{2188673A-45A4-450A-8CDF-CF8E8BE380B9}"/>
              </a:ext>
            </a:extLst>
          </p:cNvPr>
          <p:cNvPicPr>
            <a:picLocks noChangeAspect="1"/>
          </p:cNvPicPr>
          <p:nvPr/>
        </p:nvPicPr>
        <p:blipFill rotWithShape="1">
          <a:blip r:embed="rId2"/>
          <a:srcRect r="2" b="308"/>
          <a:stretch/>
        </p:blipFill>
        <p:spPr>
          <a:xfrm>
            <a:off x="203200" y="2276856"/>
            <a:ext cx="4140496" cy="3219704"/>
          </a:xfrm>
          <a:prstGeom prst="rect">
            <a:avLst/>
          </a:prstGeom>
        </p:spPr>
      </p:pic>
      <p:sp>
        <p:nvSpPr>
          <p:cNvPr id="3" name="Tijdelijke aanduiding voor inhoud 2">
            <a:extLst>
              <a:ext uri="{FF2B5EF4-FFF2-40B4-BE49-F238E27FC236}">
                <a16:creationId xmlns:a16="http://schemas.microsoft.com/office/drawing/2014/main" id="{A22BE4A1-6C05-4FAE-BA0C-6FA1F6726A51}"/>
              </a:ext>
            </a:extLst>
          </p:cNvPr>
          <p:cNvSpPr>
            <a:spLocks noGrp="1"/>
          </p:cNvSpPr>
          <p:nvPr>
            <p:ph idx="1"/>
          </p:nvPr>
        </p:nvSpPr>
        <p:spPr>
          <a:xfrm>
            <a:off x="5140960" y="2418081"/>
            <a:ext cx="6847840" cy="3708400"/>
          </a:xfrm>
        </p:spPr>
        <p:txBody>
          <a:bodyPr anchor="ctr">
            <a:noAutofit/>
          </a:bodyPr>
          <a:lstStyle/>
          <a:p>
            <a:pPr marL="0" indent="0">
              <a:buNone/>
            </a:pPr>
            <a:r>
              <a:rPr lang="nl-NL" sz="2400" b="1" dirty="0"/>
              <a:t>Medicamenten:</a:t>
            </a:r>
            <a:r>
              <a:rPr lang="nl-NL" sz="2400" dirty="0"/>
              <a:t> </a:t>
            </a:r>
            <a:r>
              <a:rPr lang="nl-NL" sz="2400" dirty="0" err="1"/>
              <a:t>Viagra</a:t>
            </a:r>
            <a:r>
              <a:rPr lang="nl-NL" sz="2400" dirty="0"/>
              <a:t>. Werkt alleen als de man lustgevoelens heeft</a:t>
            </a:r>
          </a:p>
          <a:p>
            <a:pPr marL="0" indent="0">
              <a:buNone/>
            </a:pPr>
            <a:r>
              <a:rPr lang="nl-NL" sz="2400" b="1" dirty="0"/>
              <a:t>Bijwerking </a:t>
            </a:r>
            <a:r>
              <a:rPr lang="nl-NL" sz="2400" b="1" dirty="0" err="1"/>
              <a:t>Viagra</a:t>
            </a:r>
            <a:r>
              <a:rPr lang="nl-NL" sz="2400" b="1" dirty="0"/>
              <a:t>:  </a:t>
            </a:r>
            <a:r>
              <a:rPr lang="nl-NL" sz="2400" dirty="0"/>
              <a:t>priapisme (een blijvende erectie). Indien de erectie langer dan 4 uur duurt contact opnemen met de huisarts (schade zwellichamen)</a:t>
            </a:r>
          </a:p>
          <a:p>
            <a:pPr marL="0" indent="0">
              <a:buNone/>
            </a:pPr>
            <a:r>
              <a:rPr lang="nl-NL" sz="2400" dirty="0"/>
              <a:t>Als mannen met hart en vaataandoeningen tijdens seks een aanval van angina pectoris krijgen, geen nitraten gebruiken (vaatverwijder)  dat kan een levensgevaarlijke bloedrukdaling geven.</a:t>
            </a:r>
          </a:p>
        </p:txBody>
      </p:sp>
    </p:spTree>
    <p:extLst>
      <p:ext uri="{BB962C8B-B14F-4D97-AF65-F5344CB8AC3E}">
        <p14:creationId xmlns:p14="http://schemas.microsoft.com/office/powerpoint/2010/main" val="39405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6282AA-15DA-4CD1-B538-B7D974458E21}"/>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Link</a:t>
            </a:r>
          </a:p>
        </p:txBody>
      </p:sp>
      <p:sp>
        <p:nvSpPr>
          <p:cNvPr id="3" name="Tijdelijke aanduiding voor inhoud 2">
            <a:extLst>
              <a:ext uri="{FF2B5EF4-FFF2-40B4-BE49-F238E27FC236}">
                <a16:creationId xmlns:a16="http://schemas.microsoft.com/office/drawing/2014/main" id="{CD9FCC9B-442C-40E2-944D-6E4596DE1217}"/>
              </a:ext>
            </a:extLst>
          </p:cNvPr>
          <p:cNvSpPr>
            <a:spLocks noGrp="1"/>
          </p:cNvSpPr>
          <p:nvPr>
            <p:ph idx="1"/>
          </p:nvPr>
        </p:nvSpPr>
        <p:spPr>
          <a:xfrm>
            <a:off x="2197101" y="4078423"/>
            <a:ext cx="4978399" cy="2058657"/>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https://www.seniorennet.be/page/gezondheid/ziekten-aandoeningen-van-a-tot-z/incontinentie</a:t>
            </a:r>
          </a:p>
        </p:txBody>
      </p:sp>
      <p:pic>
        <p:nvPicPr>
          <p:cNvPr id="7" name="Graphic 6" descr="Satelliet">
            <a:extLst>
              <a:ext uri="{FF2B5EF4-FFF2-40B4-BE49-F238E27FC236}">
                <a16:creationId xmlns:a16="http://schemas.microsoft.com/office/drawing/2014/main" id="{629EC6AB-8F27-48F8-B94E-598C872636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Satelliet">
            <a:extLst>
              <a:ext uri="{FF2B5EF4-FFF2-40B4-BE49-F238E27FC236}">
                <a16:creationId xmlns:a16="http://schemas.microsoft.com/office/drawing/2014/main" id="{203782E4-7389-41B0-8594-E982902924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27482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65D770-73BC-42CE-AC80-1A2F0B1A7170}"/>
              </a:ext>
            </a:extLst>
          </p:cNvPr>
          <p:cNvSpPr>
            <a:spLocks noGrp="1"/>
          </p:cNvSpPr>
          <p:nvPr>
            <p:ph type="title"/>
          </p:nvPr>
        </p:nvSpPr>
        <p:spPr>
          <a:xfrm>
            <a:off x="838200" y="365760"/>
            <a:ext cx="10515600" cy="1325563"/>
          </a:xfrm>
        </p:spPr>
        <p:txBody>
          <a:bodyPr>
            <a:normAutofit/>
          </a:bodyPr>
          <a:lstStyle/>
          <a:p>
            <a:r>
              <a:rPr lang="nl-NL">
                <a:solidFill>
                  <a:srgbClr val="FFFFFF"/>
                </a:solidFill>
              </a:rPr>
              <a:t>Belangrijke woorden (algemeen)</a:t>
            </a:r>
          </a:p>
        </p:txBody>
      </p:sp>
      <p:pic>
        <p:nvPicPr>
          <p:cNvPr id="4" name="Afbeelding 3">
            <a:extLst>
              <a:ext uri="{FF2B5EF4-FFF2-40B4-BE49-F238E27FC236}">
                <a16:creationId xmlns:a16="http://schemas.microsoft.com/office/drawing/2014/main" id="{F52B6886-4DD9-4EE8-8D26-C50E9F60FC42}"/>
              </a:ext>
            </a:extLst>
          </p:cNvPr>
          <p:cNvPicPr>
            <a:picLocks noChangeAspect="1"/>
          </p:cNvPicPr>
          <p:nvPr/>
        </p:nvPicPr>
        <p:blipFill rotWithShape="1">
          <a:blip r:embed="rId2"/>
          <a:srcRect r="14482"/>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1EC533D2-D9D6-4FF3-BED3-F125A4DE553A}"/>
              </a:ext>
            </a:extLst>
          </p:cNvPr>
          <p:cNvSpPr>
            <a:spLocks noGrp="1"/>
          </p:cNvSpPr>
          <p:nvPr>
            <p:ph idx="1"/>
          </p:nvPr>
        </p:nvSpPr>
        <p:spPr>
          <a:xfrm>
            <a:off x="6335270" y="2276857"/>
            <a:ext cx="5015484" cy="3900106"/>
          </a:xfrm>
        </p:spPr>
        <p:txBody>
          <a:bodyPr anchor="ctr">
            <a:normAutofit fontScale="92500" lnSpcReduction="20000"/>
          </a:bodyPr>
          <a:lstStyle/>
          <a:p>
            <a:pPr>
              <a:buFont typeface="Wingdings" panose="05000000000000000000" pitchFamily="2" charset="2"/>
              <a:buChar char="§"/>
            </a:pPr>
            <a:r>
              <a:rPr lang="nl-NL" sz="2400" dirty="0"/>
              <a:t>Anurie   =  afwezige urineproductie</a:t>
            </a:r>
          </a:p>
          <a:p>
            <a:pPr>
              <a:buFont typeface="Wingdings" panose="05000000000000000000" pitchFamily="2" charset="2"/>
              <a:buChar char="§"/>
            </a:pPr>
            <a:r>
              <a:rPr lang="nl-NL" sz="2400" dirty="0"/>
              <a:t>Oligurie = verminderde urineproductie</a:t>
            </a:r>
          </a:p>
          <a:p>
            <a:pPr>
              <a:buFont typeface="Wingdings" panose="05000000000000000000" pitchFamily="2" charset="2"/>
              <a:buChar char="§"/>
            </a:pPr>
            <a:r>
              <a:rPr lang="nl-NL" sz="2400" dirty="0"/>
              <a:t>Polyurie = overmatig plassen</a:t>
            </a:r>
          </a:p>
          <a:p>
            <a:pPr>
              <a:buFont typeface="Wingdings" panose="05000000000000000000" pitchFamily="2" charset="2"/>
              <a:buChar char="§"/>
            </a:pPr>
            <a:r>
              <a:rPr lang="nl-NL" sz="2400" dirty="0"/>
              <a:t>Nycturie = twee keer of meer plassen in de nacht</a:t>
            </a:r>
          </a:p>
          <a:p>
            <a:pPr>
              <a:buFont typeface="Wingdings" panose="05000000000000000000" pitchFamily="2" charset="2"/>
              <a:buChar char="§"/>
            </a:pPr>
            <a:r>
              <a:rPr lang="nl-NL" sz="2400" dirty="0"/>
              <a:t>Retentie = ophoping van urine in de blaas, omdat men niet meer kan plassen of slechts kleine beetjes plast. Retentie betekent letterlijk: vasthouden.</a:t>
            </a:r>
          </a:p>
          <a:p>
            <a:pPr>
              <a:buFont typeface="Wingdings" panose="05000000000000000000" pitchFamily="2" charset="2"/>
              <a:buChar char="§"/>
            </a:pPr>
            <a:r>
              <a:rPr lang="nl-NL" sz="2400" dirty="0"/>
              <a:t>Mictie = urineren of plassen</a:t>
            </a:r>
          </a:p>
          <a:p>
            <a:pPr>
              <a:buFont typeface="Wingdings" panose="05000000000000000000" pitchFamily="2" charset="2"/>
              <a:buChar char="§"/>
            </a:pPr>
            <a:r>
              <a:rPr lang="nl-NL" sz="2400" dirty="0"/>
              <a:t>Enuresis nocturna  = in bed plassen (kind 6 jaar &gt;  2 x per maand)</a:t>
            </a:r>
          </a:p>
          <a:p>
            <a:endParaRPr lang="nl-NL" sz="1700" dirty="0"/>
          </a:p>
        </p:txBody>
      </p:sp>
    </p:spTree>
    <p:extLst>
      <p:ext uri="{BB962C8B-B14F-4D97-AF65-F5344CB8AC3E}">
        <p14:creationId xmlns:p14="http://schemas.microsoft.com/office/powerpoint/2010/main" val="123477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10E0DD-5B97-4F92-8B06-2D2FB8DB6DCE}"/>
              </a:ext>
            </a:extLst>
          </p:cNvPr>
          <p:cNvSpPr>
            <a:spLocks noGrp="1"/>
          </p:cNvSpPr>
          <p:nvPr>
            <p:ph type="title"/>
          </p:nvPr>
        </p:nvSpPr>
        <p:spPr>
          <a:xfrm>
            <a:off x="838200" y="365760"/>
            <a:ext cx="10515600" cy="1325563"/>
          </a:xfrm>
        </p:spPr>
        <p:txBody>
          <a:bodyPr>
            <a:normAutofit/>
          </a:bodyPr>
          <a:lstStyle/>
          <a:p>
            <a:r>
              <a:rPr lang="nl-NL">
                <a:solidFill>
                  <a:srgbClr val="FFFFFF"/>
                </a:solidFill>
              </a:rPr>
              <a:t>Incontinentie</a:t>
            </a:r>
          </a:p>
        </p:txBody>
      </p:sp>
      <p:pic>
        <p:nvPicPr>
          <p:cNvPr id="7" name="Afbeelding 6">
            <a:extLst>
              <a:ext uri="{FF2B5EF4-FFF2-40B4-BE49-F238E27FC236}">
                <a16:creationId xmlns:a16="http://schemas.microsoft.com/office/drawing/2014/main" id="{9D0AF3DB-1BB6-483A-B64F-0B92426B9467}"/>
              </a:ext>
            </a:extLst>
          </p:cNvPr>
          <p:cNvPicPr>
            <a:picLocks noChangeAspect="1"/>
          </p:cNvPicPr>
          <p:nvPr/>
        </p:nvPicPr>
        <p:blipFill rotWithShape="1">
          <a:blip r:embed="rId2"/>
          <a:srcRect t="3230"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82765482-6905-4335-A610-14542504B820}"/>
              </a:ext>
            </a:extLst>
          </p:cNvPr>
          <p:cNvSpPr>
            <a:spLocks noGrp="1"/>
          </p:cNvSpPr>
          <p:nvPr>
            <p:ph idx="1"/>
          </p:nvPr>
        </p:nvSpPr>
        <p:spPr>
          <a:xfrm>
            <a:off x="6420995" y="2391157"/>
            <a:ext cx="5531610" cy="3900106"/>
          </a:xfrm>
        </p:spPr>
        <p:txBody>
          <a:bodyPr anchor="ctr">
            <a:normAutofit/>
          </a:bodyPr>
          <a:lstStyle/>
          <a:p>
            <a:pPr marL="0" indent="0">
              <a:buNone/>
            </a:pPr>
            <a:r>
              <a:rPr lang="nl-NL" sz="2400" dirty="0"/>
              <a:t>Incontinentie of ongewild urineverlies</a:t>
            </a:r>
          </a:p>
          <a:p>
            <a:pPr marL="0" indent="0">
              <a:buNone/>
            </a:pPr>
            <a:endParaRPr lang="nl-NL" sz="2200" dirty="0"/>
          </a:p>
          <a:p>
            <a:pPr marL="0" indent="0">
              <a:buNone/>
            </a:pPr>
            <a:endParaRPr lang="nl-NL" sz="2200" dirty="0"/>
          </a:p>
          <a:p>
            <a:pPr marL="0" indent="0">
              <a:buNone/>
            </a:pPr>
            <a:endParaRPr lang="nl-NL" sz="2200" dirty="0"/>
          </a:p>
          <a:p>
            <a:r>
              <a:rPr lang="nl-NL" sz="1600" dirty="0">
                <a:hlinkClick r:id="rId3"/>
              </a:rPr>
              <a:t>https://www.thuisarts.nl/urine-incontinentie</a:t>
            </a:r>
            <a:endParaRPr lang="nl-NL" sz="1600" dirty="0"/>
          </a:p>
          <a:p>
            <a:r>
              <a:rPr lang="nl-NL" sz="1600" dirty="0"/>
              <a:t>https://www.depend.nl/oorzaken-van-incontinentie/</a:t>
            </a:r>
          </a:p>
          <a:p>
            <a:endParaRPr lang="nl-NL" sz="2200" dirty="0"/>
          </a:p>
          <a:p>
            <a:endParaRPr lang="nl-NL" sz="2200" dirty="0"/>
          </a:p>
        </p:txBody>
      </p:sp>
    </p:spTree>
    <p:extLst>
      <p:ext uri="{BB962C8B-B14F-4D97-AF65-F5344CB8AC3E}">
        <p14:creationId xmlns:p14="http://schemas.microsoft.com/office/powerpoint/2010/main" val="363868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3A5AEF-C69A-4F15-AEFA-65CF31A5F3B2}"/>
              </a:ext>
            </a:extLst>
          </p:cNvPr>
          <p:cNvSpPr>
            <a:spLocks noGrp="1"/>
          </p:cNvSpPr>
          <p:nvPr>
            <p:ph type="title"/>
          </p:nvPr>
        </p:nvSpPr>
        <p:spPr>
          <a:xfrm>
            <a:off x="838200" y="365125"/>
            <a:ext cx="10515600" cy="1325563"/>
          </a:xfrm>
        </p:spPr>
        <p:txBody>
          <a:bodyPr>
            <a:normAutofit/>
          </a:bodyPr>
          <a:lstStyle/>
          <a:p>
            <a:r>
              <a:rPr lang="nl-NL" sz="4600">
                <a:solidFill>
                  <a:srgbClr val="FFFFFF"/>
                </a:solidFill>
              </a:rPr>
              <a:t>Incontinentie</a:t>
            </a:r>
          </a:p>
        </p:txBody>
      </p:sp>
      <p:sp>
        <p:nvSpPr>
          <p:cNvPr id="3" name="Tijdelijke aanduiding voor inhoud 2">
            <a:extLst>
              <a:ext uri="{FF2B5EF4-FFF2-40B4-BE49-F238E27FC236}">
                <a16:creationId xmlns:a16="http://schemas.microsoft.com/office/drawing/2014/main" id="{0E300A01-FD99-4690-8E9B-3111F88F755F}"/>
              </a:ext>
            </a:extLst>
          </p:cNvPr>
          <p:cNvSpPr>
            <a:spLocks noGrp="1"/>
          </p:cNvSpPr>
          <p:nvPr>
            <p:ph idx="1"/>
          </p:nvPr>
        </p:nvSpPr>
        <p:spPr>
          <a:xfrm>
            <a:off x="838200" y="2438400"/>
            <a:ext cx="10515600" cy="3738562"/>
          </a:xfrm>
        </p:spPr>
        <p:txBody>
          <a:bodyPr>
            <a:normAutofit/>
          </a:bodyPr>
          <a:lstStyle/>
          <a:p>
            <a:pPr marL="0" lvl="0" indent="0" defTabSz="685800">
              <a:spcBef>
                <a:spcPts val="750"/>
              </a:spcBef>
              <a:buNone/>
              <a:defRPr/>
            </a:pPr>
            <a:r>
              <a:rPr lang="nl-NL" altLang="nl-NL" sz="2400" b="1" dirty="0"/>
              <a:t>1. stressincontinentie  </a:t>
            </a:r>
          </a:p>
          <a:p>
            <a:pPr marL="0" lvl="0" indent="0" defTabSz="685800">
              <a:spcBef>
                <a:spcPts val="750"/>
              </a:spcBef>
              <a:buNone/>
              <a:defRPr/>
            </a:pPr>
            <a:r>
              <a:rPr lang="nl-NL" altLang="nl-NL" sz="2400" dirty="0"/>
              <a:t>    (</a:t>
            </a:r>
            <a:r>
              <a:rPr lang="nl-NL" altLang="nl-NL" sz="2400" i="1" dirty="0"/>
              <a:t>inspanningsincontinentie</a:t>
            </a:r>
            <a:r>
              <a:rPr lang="nl-NL" altLang="nl-NL" sz="2400" dirty="0"/>
              <a:t>)</a:t>
            </a:r>
          </a:p>
          <a:p>
            <a:pPr marL="0" lvl="0" indent="0" defTabSz="685800">
              <a:spcBef>
                <a:spcPts val="750"/>
              </a:spcBef>
              <a:buNone/>
              <a:defRPr/>
            </a:pPr>
            <a:endParaRPr lang="nl-NL" altLang="nl-NL" sz="2400" dirty="0"/>
          </a:p>
          <a:p>
            <a:pPr marL="0" lvl="0" indent="0" defTabSz="685800">
              <a:spcBef>
                <a:spcPts val="750"/>
              </a:spcBef>
              <a:buNone/>
              <a:defRPr/>
            </a:pPr>
            <a:r>
              <a:rPr lang="nl-NL" altLang="nl-NL" sz="2400" b="1" i="1" dirty="0"/>
              <a:t>2. urge-incontinentie  </a:t>
            </a:r>
          </a:p>
          <a:p>
            <a:pPr marL="0" lvl="0" indent="0" defTabSz="685800">
              <a:spcBef>
                <a:spcPts val="750"/>
              </a:spcBef>
              <a:buNone/>
              <a:defRPr/>
            </a:pPr>
            <a:r>
              <a:rPr lang="nl-NL" altLang="nl-NL" sz="2400" i="1" dirty="0"/>
              <a:t>    (aandrangincontinentie</a:t>
            </a:r>
            <a:r>
              <a:rPr lang="nl-NL" altLang="nl-NL" sz="2400" dirty="0"/>
              <a:t>)</a:t>
            </a:r>
          </a:p>
          <a:p>
            <a:pPr marL="0" lvl="0" indent="0" defTabSz="685800">
              <a:spcBef>
                <a:spcPts val="750"/>
              </a:spcBef>
              <a:buNone/>
              <a:defRPr/>
            </a:pPr>
            <a:endParaRPr lang="nl-NL" altLang="nl-NL" sz="2400" dirty="0"/>
          </a:p>
          <a:p>
            <a:pPr marL="0" lvl="0" indent="0" defTabSz="685800">
              <a:spcBef>
                <a:spcPts val="750"/>
              </a:spcBef>
              <a:buNone/>
              <a:defRPr/>
            </a:pPr>
            <a:r>
              <a:rPr lang="nl-NL" altLang="nl-NL" sz="2400" b="1" dirty="0"/>
              <a:t>3. overloopincontinentie </a:t>
            </a:r>
          </a:p>
          <a:p>
            <a:pPr marL="0" lvl="0" indent="0" defTabSz="685800">
              <a:spcBef>
                <a:spcPts val="750"/>
              </a:spcBef>
              <a:buNone/>
              <a:defRPr/>
            </a:pPr>
            <a:r>
              <a:rPr lang="nl-NL" altLang="nl-NL" sz="2400" i="1" dirty="0"/>
              <a:t>    (ongewild verliezen van kleine beetjes urine uit een volle blaas</a:t>
            </a:r>
            <a:r>
              <a:rPr lang="nl-NL" altLang="nl-NL" sz="2400" dirty="0"/>
              <a:t>) </a:t>
            </a:r>
          </a:p>
          <a:p>
            <a:pPr marL="171450" lvl="0" indent="-171450" defTabSz="685800">
              <a:spcBef>
                <a:spcPts val="750"/>
              </a:spcBef>
              <a:buNone/>
              <a:defRPr/>
            </a:pPr>
            <a:endParaRPr lang="nl-NL" altLang="nl-NL" sz="2400" dirty="0"/>
          </a:p>
          <a:p>
            <a:endParaRPr lang="nl-NL" sz="2600" dirty="0"/>
          </a:p>
        </p:txBody>
      </p:sp>
      <p:pic>
        <p:nvPicPr>
          <p:cNvPr id="5" name="Afbeelding 4">
            <a:extLst>
              <a:ext uri="{FF2B5EF4-FFF2-40B4-BE49-F238E27FC236}">
                <a16:creationId xmlns:a16="http://schemas.microsoft.com/office/drawing/2014/main" id="{727EDFF2-F182-4CE5-A610-48448F160C2F}"/>
              </a:ext>
            </a:extLst>
          </p:cNvPr>
          <p:cNvPicPr>
            <a:picLocks noChangeAspect="1"/>
          </p:cNvPicPr>
          <p:nvPr/>
        </p:nvPicPr>
        <p:blipFill>
          <a:blip r:embed="rId2"/>
          <a:stretch>
            <a:fillRect/>
          </a:stretch>
        </p:blipFill>
        <p:spPr>
          <a:xfrm>
            <a:off x="5046344" y="2276475"/>
            <a:ext cx="5973057" cy="3064827"/>
          </a:xfrm>
          <a:prstGeom prst="rect">
            <a:avLst/>
          </a:prstGeom>
        </p:spPr>
      </p:pic>
    </p:spTree>
    <p:extLst>
      <p:ext uri="{BB962C8B-B14F-4D97-AF65-F5344CB8AC3E}">
        <p14:creationId xmlns:p14="http://schemas.microsoft.com/office/powerpoint/2010/main" val="360706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C0B8F8-4E78-474D-9460-9CA888629452}"/>
              </a:ext>
            </a:extLst>
          </p:cNvPr>
          <p:cNvSpPr>
            <a:spLocks noGrp="1"/>
          </p:cNvSpPr>
          <p:nvPr>
            <p:ph type="title"/>
          </p:nvPr>
        </p:nvSpPr>
        <p:spPr>
          <a:xfrm>
            <a:off x="838200" y="365125"/>
            <a:ext cx="7360920" cy="1325563"/>
          </a:xfrm>
        </p:spPr>
        <p:txBody>
          <a:bodyPr>
            <a:normAutofit/>
          </a:bodyPr>
          <a:lstStyle/>
          <a:p>
            <a:r>
              <a:rPr lang="nl-NL" sz="4300" dirty="0">
                <a:solidFill>
                  <a:srgbClr val="FFFFFF"/>
                </a:solidFill>
              </a:rPr>
              <a:t>1. Inspannings-incontinentie     </a:t>
            </a:r>
            <a:br>
              <a:rPr lang="nl-NL" sz="4300" dirty="0">
                <a:solidFill>
                  <a:srgbClr val="FFFFFF"/>
                </a:solidFill>
              </a:rPr>
            </a:br>
            <a:r>
              <a:rPr lang="nl-NL" sz="4300" dirty="0">
                <a:solidFill>
                  <a:srgbClr val="FFFFFF"/>
                </a:solidFill>
              </a:rPr>
              <a:t>    (</a:t>
            </a:r>
            <a:r>
              <a:rPr lang="nl-NL" sz="4300" dirty="0" err="1">
                <a:solidFill>
                  <a:srgbClr val="FFFFFF"/>
                </a:solidFill>
              </a:rPr>
              <a:t>stress-incontinentie</a:t>
            </a:r>
            <a:r>
              <a:rPr lang="nl-NL" sz="4300" dirty="0">
                <a:solidFill>
                  <a:srgbClr val="FFFFFF"/>
                </a:solidFill>
              </a:rPr>
              <a:t>)</a:t>
            </a:r>
          </a:p>
        </p:txBody>
      </p:sp>
      <p:sp>
        <p:nvSpPr>
          <p:cNvPr id="3" name="Tijdelijke aanduiding voor inhoud 2">
            <a:extLst>
              <a:ext uri="{FF2B5EF4-FFF2-40B4-BE49-F238E27FC236}">
                <a16:creationId xmlns:a16="http://schemas.microsoft.com/office/drawing/2014/main" id="{E48DA95F-0D64-4615-8265-08A653649481}"/>
              </a:ext>
            </a:extLst>
          </p:cNvPr>
          <p:cNvSpPr>
            <a:spLocks noGrp="1"/>
          </p:cNvSpPr>
          <p:nvPr>
            <p:ph idx="1"/>
          </p:nvPr>
        </p:nvSpPr>
        <p:spPr>
          <a:xfrm>
            <a:off x="838200" y="2438400"/>
            <a:ext cx="10515600" cy="3738562"/>
          </a:xfrm>
        </p:spPr>
        <p:txBody>
          <a:bodyPr>
            <a:normAutofit/>
          </a:bodyPr>
          <a:lstStyle/>
          <a:p>
            <a:pPr marL="0" lvl="0" indent="0" defTabSz="685800">
              <a:spcBef>
                <a:spcPts val="750"/>
              </a:spcBef>
              <a:buNone/>
              <a:defRPr/>
            </a:pPr>
            <a:r>
              <a:rPr lang="nl-NL" altLang="nl-NL" sz="2200" b="1" dirty="0"/>
              <a:t>Oorzaken: </a:t>
            </a:r>
          </a:p>
          <a:p>
            <a:pPr marL="171450" lvl="0" indent="-171450" defTabSz="685800">
              <a:spcBef>
                <a:spcPts val="750"/>
              </a:spcBef>
              <a:buFont typeface="Wingdings" panose="05000000000000000000" pitchFamily="2" charset="2"/>
              <a:buChar char="§"/>
              <a:defRPr/>
            </a:pPr>
            <a:r>
              <a:rPr lang="nl-NL" altLang="nl-NL" sz="2200" dirty="0"/>
              <a:t>Weefsel bekenbodem verzwakt /verslapt na zwangerschap of bevalling</a:t>
            </a:r>
          </a:p>
          <a:p>
            <a:pPr marL="171450" lvl="0" indent="-171450" defTabSz="685800">
              <a:spcBef>
                <a:spcPts val="750"/>
              </a:spcBef>
              <a:buFont typeface="Wingdings" panose="05000000000000000000" pitchFamily="2" charset="2"/>
              <a:buChar char="§"/>
              <a:defRPr/>
            </a:pPr>
            <a:r>
              <a:rPr lang="nl-NL" altLang="nl-NL" sz="2200" dirty="0"/>
              <a:t>Ouderdom</a:t>
            </a:r>
          </a:p>
          <a:p>
            <a:pPr marL="171450" lvl="0" indent="-171450" defTabSz="685800">
              <a:spcBef>
                <a:spcPts val="750"/>
              </a:spcBef>
              <a:buFont typeface="Wingdings" panose="05000000000000000000" pitchFamily="2" charset="2"/>
              <a:buChar char="§"/>
              <a:defRPr/>
            </a:pPr>
            <a:r>
              <a:rPr lang="nl-NL" altLang="nl-NL" sz="2200" dirty="0"/>
              <a:t>Overgewicht(door de druk op de blaas)</a:t>
            </a:r>
          </a:p>
          <a:p>
            <a:pPr marL="0" lvl="0" indent="0" defTabSz="685800">
              <a:spcBef>
                <a:spcPts val="750"/>
              </a:spcBef>
              <a:buNone/>
              <a:defRPr/>
            </a:pPr>
            <a:endParaRPr lang="nl-NL" altLang="nl-NL" sz="2200" b="1" dirty="0"/>
          </a:p>
          <a:p>
            <a:pPr marL="0" lvl="0" indent="0" defTabSz="685800">
              <a:spcBef>
                <a:spcPts val="750"/>
              </a:spcBef>
              <a:buNone/>
              <a:defRPr/>
            </a:pPr>
            <a:r>
              <a:rPr lang="nl-NL" altLang="nl-NL" sz="2200" b="1" dirty="0"/>
              <a:t>Verschijnselen: </a:t>
            </a:r>
            <a:r>
              <a:rPr lang="nl-NL" altLang="nl-NL" sz="2200" dirty="0"/>
              <a:t>verlies van druppeltjes urine</a:t>
            </a:r>
          </a:p>
          <a:p>
            <a:pPr marL="0" lvl="0" indent="0" defTabSz="685800">
              <a:spcBef>
                <a:spcPts val="750"/>
              </a:spcBef>
              <a:buNone/>
              <a:defRPr/>
            </a:pPr>
            <a:endParaRPr lang="nl-NL" altLang="nl-NL" sz="2200" b="1" dirty="0"/>
          </a:p>
          <a:p>
            <a:pPr marL="0" lvl="0" indent="0" defTabSz="685800">
              <a:spcBef>
                <a:spcPts val="750"/>
              </a:spcBef>
              <a:buNone/>
              <a:defRPr/>
            </a:pPr>
            <a:r>
              <a:rPr lang="nl-NL" altLang="nl-NL" sz="2200" b="1" dirty="0"/>
              <a:t>Wanneer heb je er last van?</a:t>
            </a:r>
          </a:p>
          <a:p>
            <a:pPr marL="171450" lvl="0" indent="-171450" defTabSz="685800">
              <a:spcBef>
                <a:spcPts val="750"/>
              </a:spcBef>
              <a:buFont typeface="Wingdings" panose="05000000000000000000" pitchFamily="2" charset="2"/>
              <a:buChar char="§"/>
              <a:defRPr/>
            </a:pPr>
            <a:r>
              <a:rPr lang="nl-NL" altLang="nl-NL" sz="2200" dirty="0"/>
              <a:t>hoesten, niezen, lachen, tillen, traplopen, rennen of springen. </a:t>
            </a:r>
          </a:p>
          <a:p>
            <a:pPr marL="0" indent="0">
              <a:buNone/>
            </a:pPr>
            <a:endParaRPr lang="nl-NL" sz="2200" dirty="0"/>
          </a:p>
          <a:p>
            <a:endParaRPr lang="nl-NL" sz="2200" dirty="0"/>
          </a:p>
        </p:txBody>
      </p:sp>
    </p:spTree>
    <p:extLst>
      <p:ext uri="{BB962C8B-B14F-4D97-AF65-F5344CB8AC3E}">
        <p14:creationId xmlns:p14="http://schemas.microsoft.com/office/powerpoint/2010/main" val="94389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19A693-625A-48FE-B6A2-6287627E37CB}"/>
              </a:ext>
            </a:extLst>
          </p:cNvPr>
          <p:cNvSpPr>
            <a:spLocks noGrp="1"/>
          </p:cNvSpPr>
          <p:nvPr>
            <p:ph type="title"/>
          </p:nvPr>
        </p:nvSpPr>
        <p:spPr>
          <a:xfrm>
            <a:off x="838200" y="365760"/>
            <a:ext cx="10515600" cy="1325563"/>
          </a:xfrm>
        </p:spPr>
        <p:txBody>
          <a:bodyPr>
            <a:normAutofit/>
          </a:bodyPr>
          <a:lstStyle/>
          <a:p>
            <a:r>
              <a:rPr lang="nl-NL">
                <a:solidFill>
                  <a:srgbClr val="FFFFFF"/>
                </a:solidFill>
              </a:rPr>
              <a:t>Inspanningsincontinentie</a:t>
            </a:r>
          </a:p>
        </p:txBody>
      </p:sp>
      <p:pic>
        <p:nvPicPr>
          <p:cNvPr id="4" name="Afbeelding 3">
            <a:extLst>
              <a:ext uri="{FF2B5EF4-FFF2-40B4-BE49-F238E27FC236}">
                <a16:creationId xmlns:a16="http://schemas.microsoft.com/office/drawing/2014/main" id="{CF6EC500-1FA5-41A1-BE1C-550443F5CADA}"/>
              </a:ext>
            </a:extLst>
          </p:cNvPr>
          <p:cNvPicPr>
            <a:picLocks noChangeAspect="1"/>
          </p:cNvPicPr>
          <p:nvPr/>
        </p:nvPicPr>
        <p:blipFill rotWithShape="1">
          <a:blip r:embed="rId2"/>
          <a:srcRect t="12578" r="-2" b="12576"/>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43C4C34-572B-4B0C-BD8C-D373DAB3F79A}"/>
              </a:ext>
            </a:extLst>
          </p:cNvPr>
          <p:cNvSpPr>
            <a:spLocks noGrp="1"/>
          </p:cNvSpPr>
          <p:nvPr>
            <p:ph idx="1"/>
          </p:nvPr>
        </p:nvSpPr>
        <p:spPr>
          <a:xfrm>
            <a:off x="6335270" y="2276857"/>
            <a:ext cx="5755130" cy="3900106"/>
          </a:xfrm>
        </p:spPr>
        <p:txBody>
          <a:bodyPr anchor="ctr">
            <a:normAutofit fontScale="92500"/>
          </a:bodyPr>
          <a:lstStyle/>
          <a:p>
            <a:pPr marL="0" lvl="0" indent="0" defTabSz="685800">
              <a:spcBef>
                <a:spcPts val="750"/>
              </a:spcBef>
              <a:buNone/>
              <a:defRPr/>
            </a:pPr>
            <a:endParaRPr lang="nl-NL" sz="2400" b="1" dirty="0"/>
          </a:p>
          <a:p>
            <a:pPr marL="0" lvl="0" indent="0" defTabSz="685800">
              <a:spcBef>
                <a:spcPts val="750"/>
              </a:spcBef>
              <a:buNone/>
              <a:defRPr/>
            </a:pPr>
            <a:r>
              <a:rPr lang="nl-NL" sz="2400" b="1" dirty="0"/>
              <a:t>Behandeling</a:t>
            </a:r>
          </a:p>
          <a:p>
            <a:pPr lvl="0" defTabSz="685800">
              <a:spcBef>
                <a:spcPts val="750"/>
              </a:spcBef>
              <a:buFont typeface="Wingdings" panose="05000000000000000000" pitchFamily="2" charset="2"/>
              <a:buChar char="§"/>
              <a:defRPr/>
            </a:pPr>
            <a:r>
              <a:rPr lang="nl-NL" sz="2400" dirty="0"/>
              <a:t>oefeningen bekkenbodemspieren doen </a:t>
            </a:r>
          </a:p>
          <a:p>
            <a:pPr lvl="0" defTabSz="685800">
              <a:spcBef>
                <a:spcPts val="750"/>
              </a:spcBef>
              <a:buFont typeface="Wingdings" panose="05000000000000000000" pitchFamily="2" charset="2"/>
              <a:buChar char="§"/>
              <a:defRPr/>
            </a:pPr>
            <a:r>
              <a:rPr lang="nl-NL" sz="2400" dirty="0"/>
              <a:t>een vaginale ring (pessarium) zie foto</a:t>
            </a:r>
          </a:p>
          <a:p>
            <a:pPr defTabSz="685800">
              <a:spcBef>
                <a:spcPts val="750"/>
              </a:spcBef>
              <a:buFont typeface="Wingdings" panose="05000000000000000000" pitchFamily="2" charset="2"/>
              <a:buChar char="§"/>
              <a:defRPr/>
            </a:pPr>
            <a:r>
              <a:rPr lang="nl-NL" sz="2400" dirty="0"/>
              <a:t>operatie overwegen waarbij een bandje om de plasbuis wordt aangebracht</a:t>
            </a:r>
          </a:p>
          <a:p>
            <a:pPr lvl="0" defTabSz="685800">
              <a:spcBef>
                <a:spcPts val="750"/>
              </a:spcBef>
              <a:buFont typeface="Wingdings" panose="05000000000000000000" pitchFamily="2" charset="2"/>
              <a:buChar char="§"/>
              <a:defRPr/>
            </a:pPr>
            <a:r>
              <a:rPr lang="nl-NL" sz="2400" dirty="0"/>
              <a:t>Er zijn geen medicijnen voor de behandeling van inspannings-incontinentie</a:t>
            </a:r>
          </a:p>
          <a:p>
            <a:pPr lvl="0" defTabSz="685800">
              <a:spcBef>
                <a:spcPts val="750"/>
              </a:spcBef>
              <a:buFont typeface="Wingdings" panose="05000000000000000000" pitchFamily="2" charset="2"/>
              <a:buChar char="§"/>
              <a:defRPr/>
            </a:pPr>
            <a:r>
              <a:rPr lang="nl-NL" sz="2400" dirty="0"/>
              <a:t>Hormonen zoals oestrogenen (pillen of crème) hebben bijwerkingen en werken onvoldoende</a:t>
            </a:r>
          </a:p>
          <a:p>
            <a:pPr marL="171450" lvl="0" indent="-171450" defTabSz="685800">
              <a:spcBef>
                <a:spcPts val="750"/>
              </a:spcBef>
              <a:defRPr/>
            </a:pPr>
            <a:endParaRPr lang="nl-NL" sz="2000" dirty="0"/>
          </a:p>
          <a:p>
            <a:pPr marL="171450" lvl="0" indent="-171450" defTabSz="685800">
              <a:spcBef>
                <a:spcPts val="750"/>
              </a:spcBef>
              <a:defRPr/>
            </a:pPr>
            <a:endParaRPr lang="nl-NL" sz="2000" dirty="0"/>
          </a:p>
          <a:p>
            <a:pPr marL="171450" lvl="0" indent="-171450" defTabSz="685800">
              <a:spcBef>
                <a:spcPts val="750"/>
              </a:spcBef>
              <a:defRPr/>
            </a:pPr>
            <a:endParaRPr lang="nl-NL" sz="2000" dirty="0"/>
          </a:p>
        </p:txBody>
      </p:sp>
    </p:spTree>
    <p:extLst>
      <p:ext uri="{BB962C8B-B14F-4D97-AF65-F5344CB8AC3E}">
        <p14:creationId xmlns:p14="http://schemas.microsoft.com/office/powerpoint/2010/main" val="33715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C0B8F8-4E78-474D-9460-9CA888629452}"/>
              </a:ext>
            </a:extLst>
          </p:cNvPr>
          <p:cNvSpPr>
            <a:spLocks noGrp="1"/>
          </p:cNvSpPr>
          <p:nvPr>
            <p:ph type="title"/>
          </p:nvPr>
        </p:nvSpPr>
        <p:spPr>
          <a:xfrm>
            <a:off x="838200" y="585216"/>
            <a:ext cx="10515600" cy="1325563"/>
          </a:xfrm>
        </p:spPr>
        <p:txBody>
          <a:bodyPr>
            <a:normAutofit/>
          </a:bodyPr>
          <a:lstStyle/>
          <a:p>
            <a:r>
              <a:rPr lang="nl-NL">
                <a:solidFill>
                  <a:srgbClr val="FFFFFF"/>
                </a:solidFill>
              </a:rPr>
              <a:t>2. Aandrang-incontinentie. </a:t>
            </a:r>
            <a:br>
              <a:rPr lang="nl-NL">
                <a:solidFill>
                  <a:srgbClr val="FFFFFF"/>
                </a:solidFill>
              </a:rPr>
            </a:br>
            <a:r>
              <a:rPr lang="nl-NL">
                <a:solidFill>
                  <a:srgbClr val="FFFFFF"/>
                </a:solidFill>
              </a:rPr>
              <a:t>    ( = urge-incontinentie)</a:t>
            </a:r>
          </a:p>
        </p:txBody>
      </p:sp>
      <p:sp>
        <p:nvSpPr>
          <p:cNvPr id="3" name="Tijdelijke aanduiding voor inhoud 2">
            <a:extLst>
              <a:ext uri="{FF2B5EF4-FFF2-40B4-BE49-F238E27FC236}">
                <a16:creationId xmlns:a16="http://schemas.microsoft.com/office/drawing/2014/main" id="{E48DA95F-0D64-4615-8265-08A653649481}"/>
              </a:ext>
            </a:extLst>
          </p:cNvPr>
          <p:cNvSpPr>
            <a:spLocks noGrp="1"/>
          </p:cNvSpPr>
          <p:nvPr>
            <p:ph idx="1"/>
          </p:nvPr>
        </p:nvSpPr>
        <p:spPr>
          <a:xfrm>
            <a:off x="5628641" y="2275839"/>
            <a:ext cx="6020814" cy="4234689"/>
          </a:xfrm>
        </p:spPr>
        <p:txBody>
          <a:bodyPr anchor="ctr">
            <a:normAutofit/>
          </a:bodyPr>
          <a:lstStyle/>
          <a:p>
            <a:pPr marL="0" indent="0">
              <a:buNone/>
            </a:pPr>
            <a:r>
              <a:rPr lang="nl-NL" sz="2400" dirty="0"/>
              <a:t>Het kan zijn dat plotseling heftige aandrang voelt en de plas niet kunt ophouden tot u het toilet bereikt. Dit heet aandrang-incontinentie.</a:t>
            </a:r>
          </a:p>
          <a:p>
            <a:pPr marL="0" indent="0">
              <a:buNone/>
            </a:pPr>
            <a:endParaRPr lang="nl-NL" sz="2400" dirty="0"/>
          </a:p>
          <a:p>
            <a:r>
              <a:rPr lang="nl-NL" sz="2400" dirty="0"/>
              <a:t>Vaak mini straaltjes urine of hele plas </a:t>
            </a:r>
          </a:p>
          <a:p>
            <a:pPr marL="0" indent="0">
              <a:buNone/>
            </a:pPr>
            <a:endParaRPr lang="nl-NL" sz="2400" dirty="0"/>
          </a:p>
          <a:p>
            <a:r>
              <a:rPr lang="nl-NL" sz="2400" dirty="0"/>
              <a:t>Urineverlies komt veel voor. Een kwart tot de helft van de vrouwen heeft één of beide vormen (stress of </a:t>
            </a:r>
            <a:r>
              <a:rPr lang="nl-NL" sz="2400" dirty="0" err="1"/>
              <a:t>urge</a:t>
            </a:r>
            <a:r>
              <a:rPr lang="nl-NL" sz="2400" dirty="0"/>
              <a:t>)  van urineverlies. </a:t>
            </a:r>
          </a:p>
        </p:txBody>
      </p:sp>
      <p:pic>
        <p:nvPicPr>
          <p:cNvPr id="6" name="Afbeelding 5">
            <a:extLst>
              <a:ext uri="{FF2B5EF4-FFF2-40B4-BE49-F238E27FC236}">
                <a16:creationId xmlns:a16="http://schemas.microsoft.com/office/drawing/2014/main" id="{849D2BD6-F64F-4D0B-8D03-A9A71F95E27E}"/>
              </a:ext>
            </a:extLst>
          </p:cNvPr>
          <p:cNvPicPr>
            <a:picLocks noChangeAspect="1"/>
          </p:cNvPicPr>
          <p:nvPr/>
        </p:nvPicPr>
        <p:blipFill>
          <a:blip r:embed="rId2"/>
          <a:stretch>
            <a:fillRect/>
          </a:stretch>
        </p:blipFill>
        <p:spPr>
          <a:xfrm>
            <a:off x="666375" y="3354835"/>
            <a:ext cx="4158821" cy="1915638"/>
          </a:xfrm>
          <a:prstGeom prst="rect">
            <a:avLst/>
          </a:prstGeom>
        </p:spPr>
      </p:pic>
    </p:spTree>
    <p:extLst>
      <p:ext uri="{BB962C8B-B14F-4D97-AF65-F5344CB8AC3E}">
        <p14:creationId xmlns:p14="http://schemas.microsoft.com/office/powerpoint/2010/main" val="325026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AC702C-0E2D-4645-9B86-939B90FFC172}"/>
              </a:ext>
            </a:extLst>
          </p:cNvPr>
          <p:cNvSpPr>
            <a:spLocks noGrp="1"/>
          </p:cNvSpPr>
          <p:nvPr>
            <p:ph type="title"/>
          </p:nvPr>
        </p:nvSpPr>
        <p:spPr>
          <a:xfrm>
            <a:off x="838200" y="365125"/>
            <a:ext cx="10515600" cy="1325563"/>
          </a:xfrm>
        </p:spPr>
        <p:txBody>
          <a:bodyPr>
            <a:normAutofit/>
          </a:bodyPr>
          <a:lstStyle/>
          <a:p>
            <a:r>
              <a:rPr lang="nl-NL" sz="4300" dirty="0">
                <a:solidFill>
                  <a:srgbClr val="FFFFFF"/>
                </a:solidFill>
              </a:rPr>
              <a:t>2. Aandrang-incontinentie. </a:t>
            </a:r>
            <a:br>
              <a:rPr lang="nl-NL" sz="4300" dirty="0">
                <a:solidFill>
                  <a:srgbClr val="FFFFFF"/>
                </a:solidFill>
              </a:rPr>
            </a:br>
            <a:r>
              <a:rPr lang="nl-NL" sz="4300" dirty="0">
                <a:solidFill>
                  <a:srgbClr val="FFFFFF"/>
                </a:solidFill>
              </a:rPr>
              <a:t>    ( = urge-incontinentie)</a:t>
            </a:r>
          </a:p>
        </p:txBody>
      </p:sp>
      <p:sp>
        <p:nvSpPr>
          <p:cNvPr id="3" name="Tijdelijke aanduiding voor inhoud 2">
            <a:extLst>
              <a:ext uri="{FF2B5EF4-FFF2-40B4-BE49-F238E27FC236}">
                <a16:creationId xmlns:a16="http://schemas.microsoft.com/office/drawing/2014/main" id="{7D04FD40-85C2-42A1-ABFB-44EBE79835BE}"/>
              </a:ext>
            </a:extLst>
          </p:cNvPr>
          <p:cNvSpPr>
            <a:spLocks noGrp="1"/>
          </p:cNvSpPr>
          <p:nvPr>
            <p:ph idx="1"/>
          </p:nvPr>
        </p:nvSpPr>
        <p:spPr>
          <a:xfrm>
            <a:off x="838200" y="2438400"/>
            <a:ext cx="10515600" cy="3738562"/>
          </a:xfrm>
        </p:spPr>
        <p:txBody>
          <a:bodyPr>
            <a:normAutofit lnSpcReduction="10000"/>
          </a:bodyPr>
          <a:lstStyle/>
          <a:p>
            <a:pPr marL="0" indent="0">
              <a:buNone/>
            </a:pPr>
            <a:r>
              <a:rPr lang="nl-NL" sz="2400" b="1" dirty="0"/>
              <a:t>Oorzaken:</a:t>
            </a:r>
          </a:p>
          <a:p>
            <a:pPr marL="171450" lvl="0" indent="-171450" defTabSz="685800">
              <a:spcBef>
                <a:spcPts val="750"/>
              </a:spcBef>
              <a:buFont typeface="Wingdings" panose="05000000000000000000" pitchFamily="2" charset="2"/>
              <a:buChar char="§"/>
              <a:defRPr/>
            </a:pPr>
            <a:r>
              <a:rPr lang="nl-NL" sz="2400" dirty="0"/>
              <a:t>als u ouder wordt;</a:t>
            </a:r>
          </a:p>
          <a:p>
            <a:pPr marL="171450" lvl="0" indent="-171450" defTabSz="685800">
              <a:spcBef>
                <a:spcPts val="750"/>
              </a:spcBef>
              <a:buFont typeface="Wingdings" panose="05000000000000000000" pitchFamily="2" charset="2"/>
              <a:buChar char="§"/>
              <a:defRPr/>
            </a:pPr>
            <a:r>
              <a:rPr lang="nl-NL" sz="2400" dirty="0"/>
              <a:t>wanneer u, uit voorzorg, extra vaak naar de wc gaat. Uw blaas is dan niet meer gewend om de plas op te houden. Het wordt daardoor lastiger om de plas op te houden;</a:t>
            </a:r>
          </a:p>
          <a:p>
            <a:pPr marL="171450" lvl="0" indent="-171450" defTabSz="685800">
              <a:spcBef>
                <a:spcPts val="750"/>
              </a:spcBef>
              <a:buFont typeface="Wingdings" panose="05000000000000000000" pitchFamily="2" charset="2"/>
              <a:buChar char="§"/>
              <a:defRPr/>
            </a:pPr>
            <a:r>
              <a:rPr lang="nl-NL" sz="2400" dirty="0"/>
              <a:t>wanneer u de aandrang om te plassen steeds negeert; soms moet u dan ineens heel dringend plassen;</a:t>
            </a:r>
          </a:p>
          <a:p>
            <a:pPr marL="171450" lvl="0" indent="-171450" defTabSz="685800">
              <a:spcBef>
                <a:spcPts val="750"/>
              </a:spcBef>
              <a:buFont typeface="Wingdings" panose="05000000000000000000" pitchFamily="2" charset="2"/>
              <a:buChar char="§"/>
              <a:defRPr/>
            </a:pPr>
            <a:r>
              <a:rPr lang="nl-NL" sz="2400" dirty="0"/>
              <a:t>bij angst om ongewild urine te verliezen;</a:t>
            </a:r>
          </a:p>
          <a:p>
            <a:pPr marL="171450" lvl="0" indent="-171450" defTabSz="685800">
              <a:spcBef>
                <a:spcPts val="750"/>
              </a:spcBef>
              <a:buFont typeface="Wingdings" panose="05000000000000000000" pitchFamily="2" charset="2"/>
              <a:buChar char="§"/>
              <a:defRPr/>
            </a:pPr>
            <a:r>
              <a:rPr lang="nl-NL" sz="2400" dirty="0"/>
              <a:t>als u voortdurend de bekkenbodemspieren aangespannen houdt. Dit gaat vaak ongemerkt en geeft druk op de blaas;</a:t>
            </a:r>
          </a:p>
          <a:p>
            <a:pPr marL="0" indent="0">
              <a:buNone/>
            </a:pPr>
            <a:endParaRPr lang="nl-NL" sz="2400" dirty="0"/>
          </a:p>
          <a:p>
            <a:pPr marL="0" indent="0">
              <a:buNone/>
            </a:pPr>
            <a:endParaRPr lang="nl-NL" sz="1800" dirty="0"/>
          </a:p>
          <a:p>
            <a:endParaRPr lang="nl-NL" sz="1800" dirty="0"/>
          </a:p>
        </p:txBody>
      </p:sp>
    </p:spTree>
    <p:extLst>
      <p:ext uri="{BB962C8B-B14F-4D97-AF65-F5344CB8AC3E}">
        <p14:creationId xmlns:p14="http://schemas.microsoft.com/office/powerpoint/2010/main" val="139827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B44439-3374-42DC-BFB1-F6538537D6E8}"/>
              </a:ext>
            </a:extLst>
          </p:cNvPr>
          <p:cNvSpPr>
            <a:spLocks noGrp="1"/>
          </p:cNvSpPr>
          <p:nvPr>
            <p:ph type="title"/>
          </p:nvPr>
        </p:nvSpPr>
        <p:spPr>
          <a:xfrm>
            <a:off x="838200" y="365125"/>
            <a:ext cx="10515600" cy="1325563"/>
          </a:xfrm>
        </p:spPr>
        <p:txBody>
          <a:bodyPr>
            <a:normAutofit/>
          </a:bodyPr>
          <a:lstStyle/>
          <a:p>
            <a:r>
              <a:rPr lang="nl-NL" sz="4300" dirty="0">
                <a:solidFill>
                  <a:srgbClr val="FFFFFF"/>
                </a:solidFill>
              </a:rPr>
              <a:t>Aandrang-incontinentie. </a:t>
            </a:r>
            <a:br>
              <a:rPr lang="nl-NL" sz="4300" dirty="0">
                <a:solidFill>
                  <a:srgbClr val="FFFFFF"/>
                </a:solidFill>
              </a:rPr>
            </a:br>
            <a:r>
              <a:rPr lang="nl-NL" sz="4300" dirty="0">
                <a:solidFill>
                  <a:srgbClr val="FFFFFF"/>
                </a:solidFill>
              </a:rPr>
              <a:t>( = urge-incontinentie)</a:t>
            </a:r>
          </a:p>
        </p:txBody>
      </p:sp>
      <p:sp>
        <p:nvSpPr>
          <p:cNvPr id="3" name="Tijdelijke aanduiding voor inhoud 2">
            <a:extLst>
              <a:ext uri="{FF2B5EF4-FFF2-40B4-BE49-F238E27FC236}">
                <a16:creationId xmlns:a16="http://schemas.microsoft.com/office/drawing/2014/main" id="{A3CC3AE3-6752-4676-A60A-C1CCB33779DE}"/>
              </a:ext>
            </a:extLst>
          </p:cNvPr>
          <p:cNvSpPr>
            <a:spLocks noGrp="1"/>
          </p:cNvSpPr>
          <p:nvPr>
            <p:ph idx="1"/>
          </p:nvPr>
        </p:nvSpPr>
        <p:spPr>
          <a:xfrm>
            <a:off x="838200" y="2438400"/>
            <a:ext cx="10877550" cy="3738562"/>
          </a:xfrm>
        </p:spPr>
        <p:txBody>
          <a:bodyPr>
            <a:normAutofit/>
          </a:bodyPr>
          <a:lstStyle/>
          <a:p>
            <a:pPr marL="0" lvl="0" indent="0" defTabSz="685800" fontAlgn="base">
              <a:spcBef>
                <a:spcPts val="750"/>
              </a:spcBef>
              <a:spcAft>
                <a:spcPct val="0"/>
              </a:spcAft>
              <a:buNone/>
            </a:pPr>
            <a:r>
              <a:rPr lang="nl-NL" altLang="nl-NL" sz="2200" b="1" dirty="0"/>
              <a:t>Oorzaken:</a:t>
            </a:r>
          </a:p>
          <a:p>
            <a:pPr marL="171450" lvl="0" indent="-171450" defTabSz="685800" fontAlgn="base">
              <a:spcBef>
                <a:spcPts val="750"/>
              </a:spcBef>
              <a:spcAft>
                <a:spcPct val="0"/>
              </a:spcAft>
              <a:buFont typeface="Wingdings" panose="05000000000000000000" pitchFamily="2" charset="2"/>
              <a:buChar char="§"/>
            </a:pPr>
            <a:r>
              <a:rPr lang="nl-NL" altLang="nl-NL" sz="2200" dirty="0"/>
              <a:t>als u veel koffie drinkt (of andere dranken met cafeïne zoals thee, cola en energiedrankjes). De blaas vult zich dan sneller waardoor de druk in de blaas en de aandrang om te plassen toenemen.</a:t>
            </a:r>
          </a:p>
          <a:p>
            <a:pPr marL="171450" lvl="0" indent="-171450" defTabSz="685800" fontAlgn="base">
              <a:spcBef>
                <a:spcPts val="750"/>
              </a:spcBef>
              <a:spcAft>
                <a:spcPct val="0"/>
              </a:spcAft>
              <a:buFont typeface="Wingdings" panose="05000000000000000000" pitchFamily="2" charset="2"/>
              <a:buChar char="§"/>
            </a:pPr>
            <a:r>
              <a:rPr lang="nl-NL" altLang="nl-NL" sz="2200" dirty="0"/>
              <a:t>als u bepaalde medicijnen gebruikt (bijvoorbeeld bepaalde plaspillen en medicijnen tegen depressie of psychose).</a:t>
            </a:r>
          </a:p>
          <a:p>
            <a:pPr marL="171450" lvl="0" indent="-171450" defTabSz="685800" fontAlgn="base">
              <a:spcBef>
                <a:spcPts val="750"/>
              </a:spcBef>
              <a:spcAft>
                <a:spcPct val="0"/>
              </a:spcAft>
              <a:buFont typeface="Wingdings" panose="05000000000000000000" pitchFamily="2" charset="2"/>
              <a:buChar char="§"/>
            </a:pPr>
            <a:r>
              <a:rPr lang="nl-NL" altLang="nl-NL" sz="2200" dirty="0"/>
              <a:t>bij irritatie van de blaas bijvoorbeeld na een blaasontsteking of bestraling (radiotherapie);</a:t>
            </a:r>
          </a:p>
          <a:p>
            <a:pPr marL="171450" lvl="0" indent="-171450" defTabSz="685800" fontAlgn="base">
              <a:spcBef>
                <a:spcPts val="750"/>
              </a:spcBef>
              <a:spcAft>
                <a:spcPct val="0"/>
              </a:spcAft>
              <a:buFont typeface="Wingdings" panose="05000000000000000000" pitchFamily="2" charset="2"/>
              <a:buChar char="§"/>
            </a:pPr>
            <a:r>
              <a:rPr lang="nl-NL" altLang="nl-NL" sz="2200" dirty="0"/>
              <a:t>na een operatie in het kleine bekken (bijvoorbeeld een operatie tegen inspannings-incontinentie).</a:t>
            </a:r>
          </a:p>
          <a:p>
            <a:pPr marL="0" lvl="0" indent="0" defTabSz="685800" fontAlgn="base">
              <a:spcBef>
                <a:spcPts val="750"/>
              </a:spcBef>
              <a:spcAft>
                <a:spcPct val="0"/>
              </a:spcAft>
              <a:buNone/>
            </a:pPr>
            <a:endParaRPr lang="nl-NL" altLang="nl-NL" sz="2200" dirty="0"/>
          </a:p>
          <a:p>
            <a:endParaRPr lang="nl-NL" sz="2200" dirty="0"/>
          </a:p>
        </p:txBody>
      </p:sp>
    </p:spTree>
    <p:extLst>
      <p:ext uri="{BB962C8B-B14F-4D97-AF65-F5344CB8AC3E}">
        <p14:creationId xmlns:p14="http://schemas.microsoft.com/office/powerpoint/2010/main" val="28716831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1059</Words>
  <Application>Microsoft Office PowerPoint</Application>
  <PresentationFormat>Breedbeeld</PresentationFormat>
  <Paragraphs>129</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Rockwell</vt:lpstr>
      <vt:lpstr>Wingdings</vt:lpstr>
      <vt:lpstr>Kantoorthema</vt:lpstr>
      <vt:lpstr>Urinewegen incontinentie bedplassen erectieproblemen </vt:lpstr>
      <vt:lpstr>Belangrijke woorden (algemeen)</vt:lpstr>
      <vt:lpstr>Incontinentie</vt:lpstr>
      <vt:lpstr>Incontinentie</vt:lpstr>
      <vt:lpstr>1. Inspannings-incontinentie          (stress-incontinentie)</vt:lpstr>
      <vt:lpstr>Inspanningsincontinentie</vt:lpstr>
      <vt:lpstr>2. Aandrang-incontinentie.      ( = urge-incontinentie)</vt:lpstr>
      <vt:lpstr>2. Aandrang-incontinentie.      ( = urge-incontinentie)</vt:lpstr>
      <vt:lpstr>Aandrang-incontinentie.  ( = urge-incontinentie)</vt:lpstr>
      <vt:lpstr>Aandrang-incontinentie. (urge-incontinentie)</vt:lpstr>
      <vt:lpstr>Overloopincontinentie</vt:lpstr>
      <vt:lpstr>Behandeling incontinentie</vt:lpstr>
      <vt:lpstr>Enuresis Nocturna = bedplassen</vt:lpstr>
      <vt:lpstr>Achtergrond bedplassen</vt:lpstr>
      <vt:lpstr>Behandeling bedplassen</vt:lpstr>
      <vt:lpstr>Mictieklachten bij mannen</vt:lpstr>
      <vt:lpstr>Erectieproblemen (impotentie)</vt:lpstr>
      <vt:lpstr>Middelen bij erectieproblemen</vt:lpstr>
      <vt:lpstr>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Urinewegen</dc:title>
  <dc:creator>Bouke Cuperus</dc:creator>
  <cp:lastModifiedBy>Bouke Cuperus</cp:lastModifiedBy>
  <cp:revision>9</cp:revision>
  <dcterms:created xsi:type="dcterms:W3CDTF">2020-10-29T16:27:51Z</dcterms:created>
  <dcterms:modified xsi:type="dcterms:W3CDTF">2020-10-29T17:25:29Z</dcterms:modified>
</cp:coreProperties>
</file>